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0.xml" ContentType="application/vnd.openxmlformats-officedocument.presentationml.slide+xml"/>
  <Override PartName="/ppt/slides/slide36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1.xml" ContentType="application/vnd.openxmlformats-officedocument.presentationml.slide+xml"/>
  <Override PartName="/ppt/slides/slide29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32.xml" ContentType="application/vnd.openxmlformats-officedocument.presentationml.slide+xml"/>
  <Override PartName="/ppt/slides/slide37.xml" ContentType="application/vnd.openxmlformats-officedocument.presentationml.slide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Layouts/slideLayout81.xml" ContentType="application/vnd.openxmlformats-officedocument.presentationml.slideLayout+xml"/>
  <Override PartName="/ppt/slides/slide35.xml" ContentType="application/vnd.openxmlformats-officedocument.presentationml.slide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s/slide27.xml" ContentType="application/vnd.openxmlformats-officedocument.presentationml.slid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59.xml" ContentType="application/vnd.openxmlformats-officedocument.presentationml.slideLayout+xml"/>
  <Override PartName="/ppt/slides/slide38.xml" ContentType="application/vnd.openxmlformats-officedocument.presentationml.slide+xml"/>
  <Override PartName="/ppt/slides/slide31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s/slide56.xml" ContentType="application/vnd.openxmlformats-officedocument.presentationml.slide+xml"/>
  <Override PartName="/ppt/slides/slide5.xml" ContentType="application/vnd.openxmlformats-officedocument.presentationml.slide+xml"/>
  <Override PartName="/ppt/slideLayouts/slideLayout48.xml" ContentType="application/vnd.openxmlformats-officedocument.presentationml.slideLayout+xml"/>
  <Override PartName="/ppt/slides/slide30.xml" ContentType="application/vnd.openxmlformats-officedocument.presentationml.slide+xml"/>
  <Override PartName="/ppt/slideLayouts/slideLayout4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slide55.xml" ContentType="application/vnd.openxmlformats-officedocument.presentationml.slide+xml"/>
  <Override PartName="/ppt/slideLayouts/slideLayout2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45.xml" ContentType="application/vnd.openxmlformats-officedocument.presentationml.slide+xml"/>
  <Override PartName="/ppt/slideLayouts/slideLayout3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4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5.xml" ContentType="application/vnd.openxmlformats-officedocument.presentationml.slide+xml"/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3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s/slide16.xml" ContentType="application/vnd.openxmlformats-officedocument.presentationml.slide+xml"/>
  <Override PartName="/ppt/slides/slide44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23.xml" ContentType="application/vnd.openxmlformats-officedocument.presentationml.slide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slideLayouts/slideLayout53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s/slide54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38.xml" ContentType="application/vnd.openxmlformats-officedocument.presentationml.slideLayout+xml"/>
  <Override PartName="/docProps/core.xml" ContentType="application/vnd.openxmlformats-package.core-properties+xml"/>
  <Override PartName="/ppt/slideLayouts/slideLayout29.xml" ContentType="application/vnd.openxmlformats-officedocument.presentationml.slideLayout+xml"/>
  <Override PartName="/ppt/slides/slide39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s/slide2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3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</p:sldIdLst>
  <p:sldSz cx="19799300" cy="11160125"/>
  <p:notesSz cx="19799300" cy="11160125"/>
  <p:defaultTextStyle>
    <a:defPPr marL="0" marR="0" indent="0" algn="l" defTabSz="90006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</a:defRPr>
    </a:defPPr>
    <a:lvl1pPr marL="0" marR="0" indent="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1pPr>
    <a:lvl2pPr marL="0" marR="0" indent="450029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2pPr>
    <a:lvl3pPr marL="0" marR="0" indent="90006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3pPr>
    <a:lvl4pPr marL="0" marR="0" indent="135008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4pPr>
    <a:lvl5pPr marL="0" marR="0" indent="180012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5pPr>
    <a:lvl6pPr marL="0" marR="0" indent="225014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6pPr>
    <a:lvl7pPr marL="0" marR="0" indent="270017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7pPr>
    <a:lvl8pPr marL="0" marR="0" indent="315020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8pPr>
    <a:lvl9pPr marL="0" marR="0" indent="360023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 snapToObjects="1">
      <p:cViewPr varScale="1">
        <p:scale>
          <a:sx n="71" d="100"/>
          <a:sy n="71" d="100"/>
        </p:scale>
        <p:origin x="176" y="416"/>
      </p:cViewPr>
      <p:guideLst>
        <p:guide pos="3560"/>
        <p:guide pos="102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presProps" Target="presProps.xml" /><Relationship Id="rId62" Type="http://schemas.openxmlformats.org/officeDocument/2006/relationships/tableStyles" Target="tableStyles.xml" /><Relationship Id="rId63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9"/>
            <a:ext cx="3899344" cy="1527243"/>
          </a:xfrm>
          <a:prstGeom prst="rect">
            <a:avLst/>
          </a:prstGeom>
        </p:spPr>
      </p:pic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 fill="norm" stroke="1" extrusionOk="0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 amt="29000"/>
          </a:blip>
          <a:srcRect l="0" t="0" r="9692" b="0"/>
          <a:stretch/>
        </p:blipFill>
        <p:spPr bwMode="auto">
          <a:xfrm flipH="1">
            <a:off x="0" y="11509"/>
            <a:ext cx="13827108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 fill="norm" stroke="1" extrusionOk="0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 fill="norm" stroke="1" extrusionOk="0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 bwMode="auto"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/>
              <a:buNone/>
              <a:tabLst>
                <a:tab pos="4711865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5pPr>
          </a:lstStyle>
          <a:p>
            <a:pPr>
              <a:defRPr/>
            </a:pPr>
            <a:r>
              <a:rPr/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5pPr>
          </a:lstStyle>
          <a:p>
            <a:pPr>
              <a:defRPr/>
            </a:pPr>
            <a:r>
              <a:rPr/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Таким образом постоянное информационно-пропагандистское  обеспечение нашей деятельности играет важную роль</a:t>
            </a:r>
            <a:endParaRPr/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	с широким активом</a:t>
            </a:r>
            <a:endParaRPr/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 fill="norm" stroke="1" extrusionOk="0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7878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564506" y="-7560429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 fill="norm" stroke="1" extrusionOk="0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1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 bwMode="auto"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 bwMode="auto"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 bwMode="auto"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 fill="norm" stroke="1" extrusionOk="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Пользовательский макет"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0" name="object 4"/>
          <p:cNvSpPr/>
          <p:nvPr userDrawn="1"/>
        </p:nvSpPr>
        <p:spPr bwMode="auto"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1" name="object 5"/>
          <p:cNvSpPr/>
          <p:nvPr userDrawn="1"/>
        </p:nvSpPr>
        <p:spPr bwMode="auto"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2" name="object 6"/>
          <p:cNvSpPr/>
          <p:nvPr userDrawn="1"/>
        </p:nvSpPr>
        <p:spPr bwMode="auto"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3" name="object 7"/>
          <p:cNvSpPr/>
          <p:nvPr userDrawn="1"/>
        </p:nvSpPr>
        <p:spPr bwMode="auto"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0" spc="11">
                <a:solidFill>
                  <a:srgbClr val="282828"/>
                </a:solidFill>
              </a:defRPr>
            </a:lvl1pPr>
            <a:lvl2pPr marL="74280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2pPr>
            <a:lvl3pPr marL="148561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3pPr>
            <a:lvl4pPr marL="2228416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4pPr>
            <a:lvl5pPr marL="2971220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Разнообразный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богатый</a:t>
            </a:r>
            <a:r>
              <a:rPr/>
              <a:t> </a:t>
            </a:r>
            <a:r>
              <a:rPr/>
              <a:t>опыт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позволяет</a:t>
            </a:r>
            <a:r>
              <a:rPr/>
              <a:t>  </a:t>
            </a:r>
            <a:r>
              <a:rPr/>
              <a:t>выполнять</a:t>
            </a:r>
            <a:r>
              <a:rPr/>
              <a:t> </a:t>
            </a:r>
            <a:r>
              <a:rPr/>
              <a:t>важные</a:t>
            </a:r>
            <a:r>
              <a:rPr/>
              <a:t> </a:t>
            </a:r>
            <a:r>
              <a:rPr/>
              <a:t>задания</a:t>
            </a:r>
            <a:r>
              <a:rPr/>
              <a:t> </a:t>
            </a:r>
            <a:r>
              <a:rPr/>
              <a:t>по</a:t>
            </a:r>
            <a:r>
              <a:rPr/>
              <a:t> </a:t>
            </a:r>
            <a:r>
              <a:rPr/>
              <a:t>разработке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дальнейшее</a:t>
            </a:r>
            <a:r>
              <a:rPr/>
              <a:t> </a:t>
            </a:r>
            <a:r>
              <a:rPr/>
              <a:t>развитие</a:t>
            </a:r>
            <a:r>
              <a:rPr/>
              <a:t>  </a:t>
            </a:r>
            <a:r>
              <a:rPr/>
              <a:t>различных</a:t>
            </a:r>
            <a:r>
              <a:rPr/>
              <a:t> </a:t>
            </a:r>
            <a:r>
              <a:rPr/>
              <a:t>форм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требуют</a:t>
            </a:r>
            <a:r>
              <a:rPr/>
              <a:t>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системы</a:t>
            </a:r>
            <a:r>
              <a:rPr/>
              <a:t> </a:t>
            </a:r>
            <a:r>
              <a:rPr/>
              <a:t>обучения</a:t>
            </a:r>
            <a:r>
              <a:rPr/>
              <a:t>  </a:t>
            </a:r>
            <a:r>
              <a:rPr/>
              <a:t>кадров</a:t>
            </a:r>
            <a:r>
              <a:rPr/>
              <a:t>, </a:t>
            </a:r>
            <a:r>
              <a:rPr/>
              <a:t>соответствует</a:t>
            </a:r>
            <a:r>
              <a:rPr/>
              <a:t> </a:t>
            </a:r>
            <a:r>
              <a:rPr/>
              <a:t>насущным</a:t>
            </a:r>
            <a:r>
              <a:rPr/>
              <a:t> </a:t>
            </a:r>
            <a:r>
              <a:rPr/>
              <a:t>потребностям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 </a:t>
            </a:r>
            <a:r>
              <a:rPr/>
              <a:t>консультация</a:t>
            </a:r>
            <a:r>
              <a:rPr/>
              <a:t> </a:t>
            </a:r>
            <a:r>
              <a:rPr/>
              <a:t>с</a:t>
            </a:r>
            <a:r>
              <a:rPr/>
              <a:t> </a:t>
            </a:r>
            <a:r>
              <a:rPr/>
              <a:t>широким</a:t>
            </a:r>
            <a:r>
              <a:rPr/>
              <a:t> </a:t>
            </a:r>
            <a:r>
              <a:rPr/>
              <a:t>активом</a:t>
            </a:r>
            <a:r>
              <a:rPr/>
              <a:t> </a:t>
            </a:r>
            <a:r>
              <a:rPr/>
              <a:t>позволяет</a:t>
            </a:r>
            <a:r>
              <a:rPr/>
              <a:t> </a:t>
            </a:r>
            <a:r>
              <a:rPr/>
              <a:t>оценить</a:t>
            </a:r>
            <a:r>
              <a:rPr/>
              <a:t> </a:t>
            </a:r>
            <a:r>
              <a:rPr/>
              <a:t>значение</a:t>
            </a:r>
            <a:r>
              <a:rPr/>
              <a:t> </a:t>
            </a:r>
            <a:r>
              <a:rPr/>
              <a:t>систем</a:t>
            </a:r>
            <a:r>
              <a:rPr/>
              <a:t> 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требуют</a:t>
            </a:r>
            <a:r>
              <a:rPr/>
              <a:t> 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</a:t>
            </a:r>
            <a:r>
              <a:rPr/>
              <a:t>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постоянное</a:t>
            </a:r>
            <a:r>
              <a:rPr/>
              <a:t>  </a:t>
            </a:r>
            <a:r>
              <a:rPr/>
              <a:t>информационно-пропагандистское</a:t>
            </a:r>
            <a:r>
              <a:rPr/>
              <a:t> </a:t>
            </a:r>
            <a:r>
              <a:rPr/>
              <a:t>обеспечение</a:t>
            </a:r>
            <a:r>
              <a:rPr/>
              <a:t> </a:t>
            </a:r>
            <a:r>
              <a:rPr/>
              <a:t>нашей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играет</a:t>
            </a:r>
            <a:r>
              <a:rPr/>
              <a:t>  </a:t>
            </a:r>
            <a:r>
              <a:rPr/>
              <a:t>важную</a:t>
            </a:r>
            <a:r>
              <a:rPr/>
              <a:t> </a:t>
            </a:r>
            <a:r>
              <a:rPr/>
              <a:t>роль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формировании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endParaRPr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С другой стороны рамки и место обучения кадров  требуют от нас анализа систем массового участия.</a:t>
            </a:r>
            <a:endParaRPr/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 bwMode="auto"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/>
          </a:blip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2" name="object 19"/>
          <p:cNvSpPr/>
          <p:nvPr/>
        </p:nvSpPr>
        <p:spPr bwMode="auto"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 bwMode="auto"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 bwMode="auto"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 bwMode="auto"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 bwMode="auto"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 userDrawn="1"/>
        </p:nvSpPr>
        <p:spPr bwMode="auto"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fld id="{86CB4B4D-7CA3-9044-876B-883B54F8677D}" type="slidenum">
              <a:rPr lang="ru-RU"/>
              <a:t/>
            </a:fld>
            <a:endParaRPr lang="ru-RU"/>
          </a:p>
        </p:txBody>
      </p:sp>
      <p:sp>
        <p:nvSpPr>
          <p:cNvPr id="4" name="object 2"/>
          <p:cNvSpPr/>
          <p:nvPr userDrawn="1"/>
        </p:nvSpPr>
        <p:spPr bwMode="auto"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 fill="norm" stroke="1" extrusionOk="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3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00"/>
            </a:lvl1pPr>
            <a:lvl2pPr marL="1257056" indent="-514249">
              <a:buFontTx/>
              <a:defRPr sz="5300"/>
            </a:lvl2pPr>
            <a:lvl3pPr marL="2093359" indent="-607751">
              <a:buFontTx/>
              <a:defRPr sz="5300"/>
            </a:lvl3pPr>
            <a:lvl4pPr marL="2919991" indent="-691577">
              <a:buFontTx/>
              <a:defRPr sz="5300"/>
            </a:lvl4pPr>
            <a:lvl5pPr marL="3662797" indent="-691577">
              <a:buFontTx/>
              <a:defRPr sz="5300"/>
            </a:lvl5pPr>
          </a:lstStyle>
          <a:p>
            <a:pPr>
              <a:defRPr/>
            </a:pPr>
            <a:r>
              <a:rPr/>
              <a:t>01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02</a:t>
            </a:r>
            <a:endParaRPr/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392339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03</a:t>
            </a:r>
            <a:endParaRPr/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04</a:t>
            </a:r>
            <a:endParaRPr/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специалиста</a:t>
            </a:r>
            <a:endParaRPr/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выполнять важные задания по разработке</a:t>
            </a:r>
            <a:endParaRPr/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2532084" y="3184194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 bwMode="auto"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7" name="object 6"/>
          <p:cNvSpPr/>
          <p:nvPr/>
        </p:nvSpPr>
        <p:spPr bwMode="auto">
          <a:xfrm>
            <a:off x="12690940" y="9410295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8" name="object 8"/>
          <p:cNvSpPr/>
          <p:nvPr/>
        </p:nvSpPr>
        <p:spPr bwMode="auto">
          <a:xfrm>
            <a:off x="15080547" y="679242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9" name="object 10"/>
          <p:cNvSpPr/>
          <p:nvPr/>
        </p:nvSpPr>
        <p:spPr bwMode="auto">
          <a:xfrm>
            <a:off x="17544446" y="417454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rcRect l="0" t="4375" r="0" b="12816"/>
          <a:stretch/>
        </p:blipFill>
        <p:spPr bwMode="auto">
          <a:xfrm>
            <a:off x="0" y="-1"/>
            <a:ext cx="19823463" cy="1116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9107562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7"/>
          </p:nvPr>
        </p:nvSpPr>
        <p:spPr bwMode="auto">
          <a:xfrm>
            <a:off x="9344445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39765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42704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22"/>
          </p:nvPr>
        </p:nvSpPr>
        <p:spPr bwMode="auto">
          <a:xfrm>
            <a:off x="4647668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8148870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23"/>
          </p:nvPr>
        </p:nvSpPr>
        <p:spPr bwMode="auto">
          <a:xfrm>
            <a:off x="8369496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1" name="Freeform 16"/>
          <p:cNvSpPr/>
          <p:nvPr userDrawn="1"/>
        </p:nvSpPr>
        <p:spPr bwMode="auto">
          <a:xfrm>
            <a:off x="1185963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24"/>
          </p:nvPr>
        </p:nvSpPr>
        <p:spPr bwMode="auto">
          <a:xfrm>
            <a:off x="1208025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3" name="Freeform 16"/>
          <p:cNvSpPr/>
          <p:nvPr userDrawn="1"/>
        </p:nvSpPr>
        <p:spPr bwMode="auto">
          <a:xfrm>
            <a:off x="1558828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4" name="Рисунок 8"/>
          <p:cNvSpPr>
            <a:spLocks noGrp="1"/>
          </p:cNvSpPr>
          <p:nvPr>
            <p:ph type="pic" sz="quarter" idx="25"/>
          </p:nvPr>
        </p:nvSpPr>
        <p:spPr bwMode="auto">
          <a:xfrm>
            <a:off x="1580890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 bwMode="auto"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161697" y="4167873"/>
            <a:ext cx="11037111" cy="1809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pPr>
              <a:defRPr/>
            </a:pPr>
            <a:r>
              <a:rPr/>
              <a:t>Текст</a:t>
            </a:r>
            <a:r>
              <a:rPr/>
              <a:t> </a:t>
            </a:r>
            <a:r>
              <a:rPr/>
              <a:t>на</a:t>
            </a:r>
            <a:r>
              <a:rPr/>
              <a:t> </a:t>
            </a:r>
            <a:r>
              <a:rPr/>
              <a:t>отбивочном</a:t>
            </a:r>
            <a:r>
              <a:rPr/>
              <a:t> </a:t>
            </a:r>
            <a:r>
              <a:rPr/>
              <a:t>слайде</a:t>
            </a:r>
            <a:r>
              <a:rPr/>
              <a:t> </a:t>
            </a:r>
            <a:r>
              <a:rPr/>
              <a:t>вашей</a:t>
            </a:r>
            <a:r>
              <a:rPr/>
              <a:t>  </a:t>
            </a:r>
            <a:r>
              <a:rPr/>
              <a:t>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8"/>
            <a:ext cx="3913200" cy="1532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 bwMode="auto"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  <a:lvl2pPr marL="1076113" indent="-333310">
              <a:buFontTx/>
              <a:defRPr sz="3450"/>
            </a:lvl2pPr>
            <a:lvl3pPr marL="1879520" indent="-393913">
              <a:buFontTx/>
              <a:defRPr sz="3450"/>
            </a:lvl3pPr>
            <a:lvl4pPr marL="2676657" indent="-448243">
              <a:buFontTx/>
              <a:defRPr sz="3450"/>
            </a:lvl4pPr>
            <a:lvl5pPr marL="3419465" indent="-448245">
              <a:buFontTx/>
              <a:defRPr sz="3450"/>
            </a:lvl5pPr>
          </a:lstStyle>
          <a:p>
            <a:pPr>
              <a:defRPr/>
            </a:pPr>
            <a:r>
              <a:rPr/>
              <a:t>Развитие форм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2</a:t>
            </a:r>
            <a:endParaRPr/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3</a:t>
            </a:r>
            <a:endParaRPr/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4</a:t>
            </a:r>
            <a:endParaRPr/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/>
            </a:lvl1pPr>
          </a:lstStyle>
          <a:p>
            <a:pPr>
              <a:defRPr/>
            </a:pPr>
            <a:r>
              <a:rPr/>
              <a:t>1</a:t>
            </a:r>
            <a:endParaRPr/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Форм</a:t>
            </a:r>
            <a:endParaRPr/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Консультация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75%</a:t>
            </a:r>
            <a:endParaRPr/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/>
          <p:cNvSpPr/>
          <p:nvPr userDrawn="1"/>
        </p:nvSpPr>
        <p:spPr bwMode="auto"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Прямоугольник с одним скругленным углом 2"/>
          <p:cNvSpPr/>
          <p:nvPr userDrawn="1"/>
        </p:nvSpPr>
        <p:spPr bwMode="auto"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 fill="norm" stroke="1" extrusionOk="0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 bwMode="auto"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 bwMode="auto">
          <a:xfrm>
            <a:off x="800853" y="5377808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10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Holder 2"/>
          <p:cNvSpPr txBox="1"/>
          <p:nvPr userDrawn="1"/>
        </p:nvSpPr>
        <p:spPr bwMode="auto"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>
                <a:solidFill>
                  <a:srgbClr val="1A1919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pPr>
              <a:defRPr/>
            </a:pPr>
            <a:r>
              <a:rPr/>
              <a:t>Заголовок</a:t>
            </a:r>
            <a:r>
              <a:rPr/>
              <a:t> </a:t>
            </a:r>
            <a:r>
              <a:rPr/>
              <a:t>слайда</a:t>
            </a:r>
            <a:r>
              <a:rPr/>
              <a:t>  </a:t>
            </a:r>
            <a:r>
              <a:rPr/>
              <a:t>вашей</a:t>
            </a:r>
            <a:r>
              <a:rPr/>
              <a:t> </a:t>
            </a:r>
            <a:r>
              <a:rPr/>
              <a:t>презентации</a:t>
            </a:r>
            <a:endParaRPr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 bwMode="auto"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6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7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8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rcRect l="0" t="0" r="11256" b="18587"/>
          <a:stretch/>
        </p:blipFill>
        <p:spPr bwMode="auto">
          <a:xfrm>
            <a:off x="7634177" y="0"/>
            <a:ext cx="12165123" cy="1116012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08465" y="347498"/>
            <a:ext cx="3888000" cy="1522801"/>
          </a:xfrm>
          <a:prstGeom prst="rect">
            <a:avLst/>
          </a:prstGeom>
        </p:spPr>
      </p:pic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Slide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 fill="norm" stroke="1" extrusionOk="0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 fill="norm" stroke="1" extrusionOk="0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Мультимедиа 4"/>
          <p:cNvSpPr>
            <a:spLocks noGrp="1"/>
          </p:cNvSpPr>
          <p:nvPr>
            <p:ph type="media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 fill="norm" stroke="1" extrusionOk="0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50"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 bwMode="auto">
          <a:xfrm>
            <a:off x="7034197" y="1043019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 bwMode="auto">
          <a:xfrm>
            <a:off x="7034197" y="582229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2"/>
          </p:nvPr>
        </p:nvSpPr>
        <p:spPr bwMode="auto">
          <a:xfrm>
            <a:off x="11087388" y="54701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 bwMode="auto">
          <a:xfrm>
            <a:off x="11087388" y="532628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 bwMode="auto">
          <a:xfrm>
            <a:off x="15140584" y="104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 bwMode="auto">
          <a:xfrm>
            <a:off x="15140584" y="582768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 bwMode="auto"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/>
          </p:nvPr>
        </p:nvSpPr>
        <p:spPr bwMode="auto"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7"/>
          </p:nvPr>
        </p:nvSpPr>
        <p:spPr bwMode="auto"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 bwMode="auto"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 bwMode="auto"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 bwMode="auto"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8"/>
          </p:nvPr>
        </p:nvSpPr>
        <p:spPr bwMode="auto"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9"/>
          </p:nvPr>
        </p:nvSpPr>
        <p:spPr bwMode="auto"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0"/>
          </p:nvPr>
        </p:nvSpPr>
        <p:spPr bwMode="auto"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 bwMode="auto"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 bwMode="auto"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 bwMode="auto"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 bwMode="auto"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 bwMode="auto"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 bwMode="auto"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 bwMode="auto"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 bwMode="auto"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" name="Picture Placeholder 58"/>
          <p:cNvSpPr>
            <a:spLocks noGrp="1"/>
          </p:cNvSpPr>
          <p:nvPr>
            <p:ph type="pic" sz="quarter" idx="20"/>
          </p:nvPr>
        </p:nvSpPr>
        <p:spPr bwMode="auto"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" name="Picture Placeholder 59"/>
          <p:cNvSpPr>
            <a:spLocks noGrp="1"/>
          </p:cNvSpPr>
          <p:nvPr>
            <p:ph type="pic" sz="quarter" idx="21"/>
          </p:nvPr>
        </p:nvSpPr>
        <p:spPr bwMode="auto"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" name="Picture Placeholder 60"/>
          <p:cNvSpPr>
            <a:spLocks noGrp="1"/>
          </p:cNvSpPr>
          <p:nvPr>
            <p:ph type="pic" sz="quarter" idx="22"/>
          </p:nvPr>
        </p:nvSpPr>
        <p:spPr bwMode="auto"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2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 bwMode="auto">
          <a:xfrm>
            <a:off x="3031768" y="2790031"/>
            <a:ext cx="6063536" cy="5580062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0_Custom Layout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 bwMode="auto">
          <a:xfrm>
            <a:off x="4944875" y="0"/>
            <a:ext cx="4954775" cy="5559145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 bwMode="auto">
          <a:xfrm>
            <a:off x="4944875" y="5580062"/>
            <a:ext cx="4944875" cy="5580062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 bwMode="auto">
          <a:xfrm>
            <a:off x="9909552" y="-10478"/>
            <a:ext cx="4925074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4854424" y="5590541"/>
            <a:ext cx="4944875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 bwMode="auto"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 bwMode="auto"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 bwMode="auto"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14854424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 bwMode="auto"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 bwMode="auto"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5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 bwMode="auto"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 bwMode="auto">
          <a:xfrm>
            <a:off x="185619" y="700607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 bwMode="auto"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 bwMode="auto"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 bwMode="auto"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/>
          </p:nvPr>
        </p:nvSpPr>
        <p:spPr bwMode="auto"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 bwMode="auto"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aphic 5"/>
          <p:cNvGrpSpPr/>
          <p:nvPr userDrawn="1"/>
        </p:nvGrpSpPr>
        <p:grpSpPr bwMode="auto">
          <a:xfrm>
            <a:off x="15385500" y="2415128"/>
            <a:ext cx="3451120" cy="7065487"/>
            <a:chOff x="2467676" y="1835148"/>
            <a:chExt cx="1560218" cy="3187699"/>
          </a:xfrm>
          <a:gradFill>
            <a:gsLst>
              <a:gs pos="0">
                <a:srgbClr val="67696F"/>
              </a:gs>
              <a:gs pos="100000">
                <a:srgbClr val="48494B"/>
              </a:gs>
            </a:gsLst>
            <a:lin ang="2700000" scaled="0"/>
          </a:gradFill>
        </p:grpSpPr>
        <p:sp>
          <p:nvSpPr>
            <p:cNvPr id="4" name="Freeform 16"/>
            <p:cNvSpPr/>
            <p:nvPr/>
          </p:nvSpPr>
          <p:spPr bwMode="auto"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 fill="norm" stroke="1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17"/>
            <p:cNvSpPr/>
            <p:nvPr/>
          </p:nvSpPr>
          <p:spPr bwMode="auto">
            <a:xfrm>
              <a:off x="2564260" y="1932016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 fill="norm" stroke="1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6" name="Freeform 16"/>
          <p:cNvSpPr/>
          <p:nvPr userDrawn="1"/>
        </p:nvSpPr>
        <p:spPr bwMode="auto">
          <a:xfrm>
            <a:off x="11302952" y="16795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11523579" y="18938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1"/>
          </p:nvPr>
        </p:nvSpPr>
        <p:spPr bwMode="auto">
          <a:xfrm>
            <a:off x="15615949" y="262941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oup 46"/>
          <p:cNvGrpSpPr/>
          <p:nvPr userDrawn="1"/>
        </p:nvGrpSpPr>
        <p:grpSpPr bwMode="auto">
          <a:xfrm>
            <a:off x="10135714" y="2327985"/>
            <a:ext cx="7401341" cy="4558908"/>
            <a:chOff x="4902604" y="891789"/>
            <a:chExt cx="5245287" cy="3224206"/>
          </a:xfrm>
        </p:grpSpPr>
        <p:sp>
          <p:nvSpPr>
            <p:cNvPr id="4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6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7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8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9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0" name="Picture Placeholder 3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0821890" y="2593572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  <p:grpSp>
        <p:nvGrpSpPr>
          <p:cNvPr id="11" name="Group 46"/>
          <p:cNvGrpSpPr/>
          <p:nvPr userDrawn="1"/>
        </p:nvGrpSpPr>
        <p:grpSpPr bwMode="auto"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12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3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14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5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6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7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8" name="Picture Placeholder 3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0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3" name="Rectangle 112"/>
          <p:cNvSpPr/>
          <p:nvPr userDrawn="1"/>
        </p:nvSpPr>
        <p:spPr bwMode="auto"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352744" y="5410269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73371" y="562455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11362658" y="2026990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4"/>
          </p:nvPr>
        </p:nvSpPr>
        <p:spPr bwMode="auto">
          <a:xfrm>
            <a:off x="11583285" y="224127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15392950" y="-14660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 bwMode="auto">
          <a:xfrm>
            <a:off x="15613577" y="-125173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: Rounded Corners 5"/>
          <p:cNvSpPr/>
          <p:nvPr userDrawn="1"/>
        </p:nvSpPr>
        <p:spPr bwMode="auto">
          <a:xfrm>
            <a:off x="11310047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Rectangle: Rounded Corners 5"/>
          <p:cNvSpPr/>
          <p:nvPr userDrawn="1"/>
        </p:nvSpPr>
        <p:spPr bwMode="auto"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7282744" y="1427270"/>
            <a:ext cx="4131146" cy="8457709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46843" y="1683779"/>
            <a:ext cx="3602948" cy="7944690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5_Custom Layou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 fill="norm" stroke="1" extrusionOk="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en-US"/>
              <a:t>Image Placeholder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DEFAUL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 bwMode="auto"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 bwMode="auto"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 bwMode="auto"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 bwMode="auto"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 bwMode="auto"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 bwMode="auto"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50"/>
            </a:lvl1pPr>
            <a:lvl2pPr marL="914219" indent="-171416">
              <a:buFontTx/>
              <a:defRPr sz="1750"/>
            </a:lvl2pPr>
            <a:lvl3pPr marL="1688192" indent="-202584">
              <a:buFontTx/>
              <a:defRPr sz="1750"/>
            </a:lvl3pPr>
            <a:lvl4pPr marL="2458939" indent="-230524">
              <a:buFontTx/>
              <a:defRPr sz="1750"/>
            </a:lvl4pPr>
            <a:lvl5pPr marL="3201744" indent="-230524">
              <a:buFontTx/>
              <a:defRPr sz="1750"/>
            </a:lvl5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447895" y="5582374"/>
            <a:ext cx="3587374" cy="1473098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выполнить важные задания по разработке</a:t>
            </a:r>
            <a:endParaRPr/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и место обучения кадров позволяет</a:t>
            </a:r>
            <a:endParaRPr/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8_Пользовательский макет">
    <p:bg>
      <p:bgPr shadeToTitle="0">
        <a:solidFill>
          <a:srgbClr val="FFFFFF">
            <a:alpha val="77000"/>
          </a:srgb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 bwMode="auto">
          <a:xfrm>
            <a:off x="6432884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 fill="norm" stroke="1" extrusionOk="0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alphaModFix amt="51000"/>
          </a:blip>
          <a:stretch/>
        </p:blipFill>
        <p:spPr bwMode="auto"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0"/>
            <a:ext cx="9287822" cy="10458915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</p:sldLayoutIdLst>
  <p:hf dt="0" ftr="0" hdr="0" sldNum="1"/>
  <p:txStyles>
    <p:titleStyle>
      <a:lvl1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titleStyle>
    <p:bodyStyle>
      <a:lvl1pPr marL="0" marR="0" indent="0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None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708566" marR="0" indent="-438064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1417132" marR="0" indent="-517712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2125697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3560341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4303145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5045952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5788754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6531561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bodyStyle>
    <p:otherStyle>
      <a:lvl1pPr marL="0" marR="0" indent="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44993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89988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1349818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179975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224969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269963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314957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359951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9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jpg"/><Relationship Id="rId4" Type="http://schemas.openxmlformats.org/officeDocument/2006/relationships/image" Target="../media/image30.png"/></Relationships>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31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28"/>
          </p:nvPr>
        </p:nvSpPr>
        <p:spPr bwMode="auto"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  <a:defRPr/>
            </a:pPr>
            <a:r>
              <a:rPr lang="ru-RU" sz="2000" spc="31">
                <a:latin typeface="TINKOFFSANS-MEDIUM"/>
              </a:rPr>
              <a:t>28.10.2024</a:t>
            </a:r>
            <a:endParaRPr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 bwMode="auto"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2000" spc="50">
                <a:latin typeface="TINKOFFSANS-MEDIUM"/>
              </a:rPr>
              <a:t>Зоркин Александр</a:t>
            </a:r>
            <a:endParaRPr/>
          </a:p>
        </p:txBody>
      </p:sp>
      <p:sp>
        <p:nvSpPr>
          <p:cNvPr id="16" name="Текст 2"/>
          <p:cNvSpPr txBox="1"/>
          <p:nvPr/>
        </p:nvSpPr>
        <p:spPr bwMode="auto"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08566" marR="0" indent="-438064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17132" marR="0" indent="-517712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25697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560341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03145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045952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788754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531561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ts val="8200"/>
              </a:lnSpc>
              <a:defRPr/>
            </a:pPr>
            <a:r>
              <a:rPr lang="ru-RU" sz="7200" b="1">
                <a:latin typeface="Tinkoff Sans"/>
              </a:rPr>
              <a:t>Протокол HTTP</a:t>
            </a:r>
            <a:endParaRPr/>
          </a:p>
        </p:txBody>
      </p:sp>
      <p:sp>
        <p:nvSpPr>
          <p:cNvPr id="17" name="Текст 1"/>
          <p:cNvSpPr>
            <a:spLocks noGrp="1"/>
          </p:cNvSpPr>
          <p:nvPr>
            <p:ph type="body" sz="quarter" idx="21"/>
          </p:nvPr>
        </p:nvSpPr>
        <p:spPr bwMode="auto"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  <a:defRPr/>
            </a:pPr>
            <a:r>
              <a:rPr lang="ru-RU" sz="2800"/>
              <a:t>Основы системного администрирования</a:t>
            </a:r>
            <a:endParaRPr/>
          </a:p>
        </p:txBody>
      </p:sp>
      <p:pic>
        <p:nvPicPr>
          <p:cNvPr id="80628216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791505" y="3241973"/>
            <a:ext cx="6408166" cy="4521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8533325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Структура протокола (клиент)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703695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D29740F2-3B88-4519-6DED-10EAD1C17B39}" type="slidenum">
              <a:rPr lang="ru-RU"/>
              <a:t/>
            </a:fld>
            <a:endParaRPr lang="ru-RU"/>
          </a:p>
        </p:txBody>
      </p:sp>
      <p:sp>
        <p:nvSpPr>
          <p:cNvPr id="1240090474" name="Текст 17"/>
          <p:cNvSpPr txBox="1"/>
          <p:nvPr/>
        </p:nvSpPr>
        <p:spPr bwMode="auto">
          <a:xfrm>
            <a:off x="719136" y="562635"/>
            <a:ext cx="157663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HTTP-запроса</a:t>
            </a:r>
            <a:endParaRPr/>
          </a:p>
        </p:txBody>
      </p:sp>
      <p:sp>
        <p:nvSpPr>
          <p:cNvPr id="731791931" name="Уровень текста 1…"/>
          <p:cNvSpPr txBox="1"/>
          <p:nvPr/>
        </p:nvSpPr>
        <p:spPr bwMode="auto">
          <a:xfrm flipH="0" flipV="0">
            <a:off x="719136" y="2182001"/>
            <a:ext cx="17443886" cy="56681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GET /index.html HTTP/1.1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Host: www.example.com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User-Agent: Mozilla/5.0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Accept: text/html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Accept-Language: en-US,en;q=0.5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Accept-Encoding: gzip, deflate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Connection: keep-alive</a:t>
            </a:r>
            <a:endParaRPr sz="3600">
              <a:latin typeface="Monaco"/>
              <a:cs typeface="Monac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514547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17CD10A5-6EAB-0114-AB4B-9226388CC824}" type="slidenum">
              <a:rPr lang="ru-RU"/>
              <a:t/>
            </a:fld>
            <a:endParaRPr lang="ru-RU"/>
          </a:p>
        </p:txBody>
      </p:sp>
      <p:sp>
        <p:nvSpPr>
          <p:cNvPr id="2133198713" name="Текст 17"/>
          <p:cNvSpPr txBox="1"/>
          <p:nvPr/>
        </p:nvSpPr>
        <p:spPr bwMode="auto">
          <a:xfrm>
            <a:off x="719136" y="562635"/>
            <a:ext cx="157663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HTTP-запроса</a:t>
            </a:r>
            <a:endParaRPr/>
          </a:p>
        </p:txBody>
      </p:sp>
      <p:sp>
        <p:nvSpPr>
          <p:cNvPr id="2073812722" name="Уровень текста 1…"/>
          <p:cNvSpPr txBox="1"/>
          <p:nvPr/>
        </p:nvSpPr>
        <p:spPr bwMode="auto">
          <a:xfrm flipH="0" flipV="0">
            <a:off x="719136" y="2182001"/>
            <a:ext cx="17448926" cy="65213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GET /index.html HTTP/1.1</a:t>
            </a:r>
            <a:endParaRPr sz="3600" b="1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Host: www.example.com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User-Agent: Mozilla/5.0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Accept: text/html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Accept-Encoding: gzip, deflate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Connection: keep-alive</a:t>
            </a:r>
            <a:endParaRPr sz="3600"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Cookie: some-key=some-var</a:t>
            </a:r>
            <a:endParaRPr sz="3600"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Origin: </a:t>
            </a: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www.example.com</a:t>
            </a:r>
            <a:endParaRPr sz="3600">
              <a:solidFill>
                <a:schemeClr val="accent5"/>
              </a:solidFill>
              <a:latin typeface="Monaco"/>
              <a:cs typeface="Monaco"/>
            </a:endParaRPr>
          </a:p>
        </p:txBody>
      </p:sp>
      <p:sp>
        <p:nvSpPr>
          <p:cNvPr id="1769931331" name="Уровень текста 1…"/>
          <p:cNvSpPr txBox="1"/>
          <p:nvPr/>
        </p:nvSpPr>
        <p:spPr bwMode="auto">
          <a:xfrm flipH="0" flipV="0">
            <a:off x="12837052" y="3370340"/>
            <a:ext cx="5602432" cy="329143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Стартовая строка</a:t>
            </a:r>
            <a:endParaRPr sz="4800" b="0" i="0" u="sng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метод запроса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URL-путь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версия протокола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flipH="1" flipV="1">
            <a:off x="7639444" y="2398888"/>
            <a:ext cx="4885972" cy="1181805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981511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B6A3C62B-6CCE-1ACD-16A7-2BE37FDFB0A0}" type="slidenum">
              <a:rPr lang="ru-RU"/>
              <a:t/>
            </a:fld>
            <a:endParaRPr lang="ru-RU"/>
          </a:p>
        </p:txBody>
      </p:sp>
      <p:sp>
        <p:nvSpPr>
          <p:cNvPr id="1627443867" name="Текст 17"/>
          <p:cNvSpPr txBox="1"/>
          <p:nvPr/>
        </p:nvSpPr>
        <p:spPr bwMode="auto">
          <a:xfrm>
            <a:off x="719136" y="562635"/>
            <a:ext cx="1576129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Методы запросов клиента</a:t>
            </a:r>
            <a:endParaRPr/>
          </a:p>
        </p:txBody>
      </p:sp>
      <p:sp>
        <p:nvSpPr>
          <p:cNvPr id="840161029" name="Уровень текста 1…"/>
          <p:cNvSpPr txBox="1"/>
          <p:nvPr/>
        </p:nvSpPr>
        <p:spPr bwMode="auto">
          <a:xfrm flipH="0" flipV="0">
            <a:off x="336944" y="3352701"/>
            <a:ext cx="5235872" cy="438948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Запросы с методами </a:t>
            </a:r>
            <a:r>
              <a:rPr lang="ru-RU" sz="4800" b="1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GET </a:t>
            </a:r>
            <a:r>
              <a:rPr lang="ru-RU" sz="48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и </a:t>
            </a:r>
            <a:r>
              <a:rPr lang="ru-RU" sz="4800" b="1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POST </a:t>
            </a:r>
            <a:r>
              <a:rPr lang="ru-RU" sz="48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составляют основную массу HTTP-трафика в интернете</a:t>
            </a:r>
            <a:endParaRPr sz="4800" b="0" i="0" u="none" strike="noStrike" cap="none" spc="0">
              <a:ln>
                <a:noFill/>
              </a:ln>
              <a:solidFill>
                <a:schemeClr val="tx1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93270078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5240555" y="2489754"/>
            <a:ext cx="14342585" cy="58005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500720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EB19A3E2-6734-5CA1-194C-597A6CFFEFD4}" type="slidenum">
              <a:rPr lang="ru-RU"/>
              <a:t/>
            </a:fld>
            <a:endParaRPr lang="ru-RU"/>
          </a:p>
        </p:txBody>
      </p:sp>
      <p:sp>
        <p:nvSpPr>
          <p:cNvPr id="191536029" name="Текст 17"/>
          <p:cNvSpPr txBox="1"/>
          <p:nvPr/>
        </p:nvSpPr>
        <p:spPr bwMode="auto">
          <a:xfrm>
            <a:off x="719136" y="562635"/>
            <a:ext cx="157663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HTTP-запроса</a:t>
            </a:r>
            <a:endParaRPr/>
          </a:p>
        </p:txBody>
      </p:sp>
      <p:sp>
        <p:nvSpPr>
          <p:cNvPr id="1127557059" name="Уровень текста 1…"/>
          <p:cNvSpPr txBox="1"/>
          <p:nvPr/>
        </p:nvSpPr>
        <p:spPr bwMode="auto">
          <a:xfrm flipH="0" flipV="0">
            <a:off x="719136" y="2182001"/>
            <a:ext cx="17449286" cy="65213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GET /index.html HTTP/1.1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Host: www.example.com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User-Agent: Mozilla/5.0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Accept: text/html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Accept-Encoding: gzip, deflate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Connection: keep-alive</a:t>
            </a:r>
            <a:endParaRPr sz="3600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Cookie: some-key=some-var</a:t>
            </a:r>
            <a:endParaRPr sz="3600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Origin: </a:t>
            </a: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www.example.com</a:t>
            </a:r>
            <a:endParaRPr sz="3600" b="0">
              <a:solidFill>
                <a:schemeClr val="tx1"/>
              </a:solidFill>
              <a:latin typeface="Monaco"/>
              <a:cs typeface="Monaco"/>
            </a:endParaRPr>
          </a:p>
        </p:txBody>
      </p:sp>
      <p:sp>
        <p:nvSpPr>
          <p:cNvPr id="1345964720" name="Уровень текста 1…"/>
          <p:cNvSpPr txBox="1"/>
          <p:nvPr/>
        </p:nvSpPr>
        <p:spPr bwMode="auto">
          <a:xfrm flipH="0" flipV="0">
            <a:off x="12437222" y="3370340"/>
            <a:ext cx="6653460" cy="158506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Заголовки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содержащие</a:t>
            </a:r>
            <a:r>
              <a:rPr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cxnSp>
        <p:nvCxnSpPr>
          <p:cNvPr id="1118664283" name=""/>
          <p:cNvCxnSpPr>
            <a:cxnSpLocks/>
          </p:cNvCxnSpPr>
          <p:nvPr/>
        </p:nvCxnSpPr>
        <p:spPr bwMode="auto">
          <a:xfrm flipH="1" flipV="0">
            <a:off x="9032916" y="3968749"/>
            <a:ext cx="3104444" cy="1047309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753174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11BFC086-2BCA-6A4A-ABB6-B8C7B647CC0F}" type="slidenum">
              <a:rPr lang="ru-RU"/>
              <a:t/>
            </a:fld>
            <a:endParaRPr lang="ru-RU"/>
          </a:p>
        </p:txBody>
      </p:sp>
      <p:sp>
        <p:nvSpPr>
          <p:cNvPr id="44731964" name="Текст 17"/>
          <p:cNvSpPr txBox="1"/>
          <p:nvPr/>
        </p:nvSpPr>
        <p:spPr bwMode="auto">
          <a:xfrm>
            <a:off x="719136" y="562635"/>
            <a:ext cx="157663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HTTP-запроса</a:t>
            </a:r>
            <a:endParaRPr/>
          </a:p>
        </p:txBody>
      </p:sp>
      <p:sp>
        <p:nvSpPr>
          <p:cNvPr id="809528977" name="Уровень текста 1…"/>
          <p:cNvSpPr txBox="1"/>
          <p:nvPr/>
        </p:nvSpPr>
        <p:spPr bwMode="auto">
          <a:xfrm flipH="0" flipV="0">
            <a:off x="719136" y="2182001"/>
            <a:ext cx="17447846" cy="65213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GET /index.html HTTP/1.1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Host: www.example.com</a:t>
            </a:r>
            <a:endParaRPr sz="3600" b="1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User-Agent: Mozilla/5.0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Accept: text/html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Accept-Encoding: gzip, deflate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Connection: keep-alive</a:t>
            </a:r>
            <a:endParaRPr sz="3600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Cookie: some-key=some-var</a:t>
            </a:r>
            <a:endParaRPr sz="3600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Origin: </a:t>
            </a: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www.example.com</a:t>
            </a:r>
            <a:endParaRPr sz="3600" b="0">
              <a:solidFill>
                <a:schemeClr val="tx1"/>
              </a:solidFill>
              <a:latin typeface="Monaco"/>
              <a:cs typeface="Monaco"/>
            </a:endParaRPr>
          </a:p>
        </p:txBody>
      </p:sp>
      <p:sp>
        <p:nvSpPr>
          <p:cNvPr id="431768469" name="Уровень текста 1…"/>
          <p:cNvSpPr txBox="1"/>
          <p:nvPr/>
        </p:nvSpPr>
        <p:spPr bwMode="auto">
          <a:xfrm flipH="0" flipV="0">
            <a:off x="12437222" y="3370340"/>
            <a:ext cx="6662100" cy="158506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Заголовки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содержащие</a:t>
            </a:r>
            <a:r>
              <a:rPr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доменное имя сервера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cxnSp>
        <p:nvCxnSpPr>
          <p:cNvPr id="1234981056" name=""/>
          <p:cNvCxnSpPr>
            <a:cxnSpLocks/>
          </p:cNvCxnSpPr>
          <p:nvPr/>
        </p:nvCxnSpPr>
        <p:spPr bwMode="auto">
          <a:xfrm flipH="1" flipV="0">
            <a:off x="9032915" y="3968748"/>
            <a:ext cx="3104442" cy="1047309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217810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E755FC36-DDEC-6435-EF79-C9E4C4C34482}" type="slidenum">
              <a:rPr lang="ru-RU"/>
              <a:t/>
            </a:fld>
            <a:endParaRPr lang="ru-RU"/>
          </a:p>
        </p:txBody>
      </p:sp>
      <p:sp>
        <p:nvSpPr>
          <p:cNvPr id="6826616" name="Текст 17"/>
          <p:cNvSpPr txBox="1"/>
          <p:nvPr/>
        </p:nvSpPr>
        <p:spPr bwMode="auto">
          <a:xfrm>
            <a:off x="719136" y="562635"/>
            <a:ext cx="157663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HTTP-запроса</a:t>
            </a:r>
            <a:endParaRPr/>
          </a:p>
        </p:txBody>
      </p:sp>
      <p:sp>
        <p:nvSpPr>
          <p:cNvPr id="1299072544" name="Уровень текста 1…"/>
          <p:cNvSpPr txBox="1"/>
          <p:nvPr/>
        </p:nvSpPr>
        <p:spPr bwMode="auto">
          <a:xfrm flipH="0" flipV="0">
            <a:off x="719136" y="2182001"/>
            <a:ext cx="17448566" cy="65213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GET /index.html HTTP/1.1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Host: www.example.com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User-Agent: Mozilla/5.0</a:t>
            </a:r>
            <a:endParaRPr sz="3600" b="1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Accept: text/html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Accept-Encoding: gzip, deflate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Connection: keep-alive</a:t>
            </a:r>
            <a:endParaRPr sz="3600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Cookie: some-key=some-var</a:t>
            </a:r>
            <a:endParaRPr sz="3600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Origin: </a:t>
            </a: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www.example.com</a:t>
            </a:r>
            <a:endParaRPr sz="3600" b="0">
              <a:solidFill>
                <a:schemeClr val="tx1"/>
              </a:solidFill>
              <a:latin typeface="Monaco"/>
              <a:cs typeface="Monaco"/>
            </a:endParaRPr>
          </a:p>
        </p:txBody>
      </p:sp>
      <p:sp>
        <p:nvSpPr>
          <p:cNvPr id="588910659" name="Уровень текста 1…"/>
          <p:cNvSpPr txBox="1"/>
          <p:nvPr/>
        </p:nvSpPr>
        <p:spPr bwMode="auto">
          <a:xfrm flipH="0" flipV="0">
            <a:off x="12437222" y="3370340"/>
            <a:ext cx="6671100" cy="243825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Заголовки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содержащие</a:t>
            </a:r>
            <a:r>
              <a:rPr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доменное имя сервера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метаданные о клиенте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cxnSp>
        <p:nvCxnSpPr>
          <p:cNvPr id="1283449007" name=""/>
          <p:cNvCxnSpPr>
            <a:cxnSpLocks/>
          </p:cNvCxnSpPr>
          <p:nvPr/>
        </p:nvCxnSpPr>
        <p:spPr bwMode="auto">
          <a:xfrm flipH="1" flipV="0">
            <a:off x="9032915" y="3968748"/>
            <a:ext cx="3104442" cy="1047309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45813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49C8E0AC-990E-9C1C-D3A6-77DBAE11DECB}" type="slidenum">
              <a:rPr lang="ru-RU"/>
              <a:t/>
            </a:fld>
            <a:endParaRPr lang="ru-RU"/>
          </a:p>
        </p:txBody>
      </p:sp>
      <p:sp>
        <p:nvSpPr>
          <p:cNvPr id="358126012" name="Текст 17"/>
          <p:cNvSpPr txBox="1"/>
          <p:nvPr/>
        </p:nvSpPr>
        <p:spPr bwMode="auto">
          <a:xfrm>
            <a:off x="719136" y="562635"/>
            <a:ext cx="157663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HTTP-запроса</a:t>
            </a:r>
            <a:endParaRPr/>
          </a:p>
        </p:txBody>
      </p:sp>
      <p:sp>
        <p:nvSpPr>
          <p:cNvPr id="391562661" name="Уровень текста 1…"/>
          <p:cNvSpPr txBox="1"/>
          <p:nvPr/>
        </p:nvSpPr>
        <p:spPr bwMode="auto">
          <a:xfrm flipH="0" flipV="0">
            <a:off x="719136" y="2182001"/>
            <a:ext cx="17478086" cy="65213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GET /index.html HTTP/1.1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Host: www.example.com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User-Agent: Mozilla/5.0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Accept: text/html</a:t>
            </a:r>
            <a:endParaRPr sz="3600" b="1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Accept-Encoding: gzip, deflate</a:t>
            </a:r>
            <a:endParaRPr sz="3600" b="1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Connection: keep-alive</a:t>
            </a:r>
            <a:endParaRPr sz="3600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Cookie: some-key=some-var</a:t>
            </a:r>
            <a:endParaRPr sz="3600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Origin: </a:t>
            </a: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www.example.com</a:t>
            </a:r>
            <a:endParaRPr sz="3600" b="0">
              <a:solidFill>
                <a:schemeClr val="tx1"/>
              </a:solidFill>
              <a:latin typeface="Monaco"/>
              <a:cs typeface="Monaco"/>
            </a:endParaRPr>
          </a:p>
        </p:txBody>
      </p:sp>
      <p:sp>
        <p:nvSpPr>
          <p:cNvPr id="473807575" name="Уровень текста 1…"/>
          <p:cNvSpPr txBox="1"/>
          <p:nvPr/>
        </p:nvSpPr>
        <p:spPr bwMode="auto">
          <a:xfrm flipH="0" flipV="0">
            <a:off x="12437222" y="3370340"/>
            <a:ext cx="6679380" cy="329143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Заголовки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содержащие</a:t>
            </a:r>
            <a:r>
              <a:rPr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доменное имя сервера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метаданные о клиенте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поддерживаемый контент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cxnSp>
        <p:nvCxnSpPr>
          <p:cNvPr id="1499376182" name=""/>
          <p:cNvCxnSpPr>
            <a:cxnSpLocks/>
          </p:cNvCxnSpPr>
          <p:nvPr/>
        </p:nvCxnSpPr>
        <p:spPr bwMode="auto">
          <a:xfrm flipH="1" flipV="0">
            <a:off x="9032915" y="3968748"/>
            <a:ext cx="3104442" cy="1047309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150273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2E3911E4-B06E-5417-BE0D-B436629A6D00}" type="slidenum">
              <a:rPr lang="ru-RU"/>
              <a:t/>
            </a:fld>
            <a:endParaRPr lang="ru-RU"/>
          </a:p>
        </p:txBody>
      </p:sp>
      <p:sp>
        <p:nvSpPr>
          <p:cNvPr id="345516804" name="Текст 17"/>
          <p:cNvSpPr txBox="1"/>
          <p:nvPr/>
        </p:nvSpPr>
        <p:spPr bwMode="auto">
          <a:xfrm>
            <a:off x="719136" y="562635"/>
            <a:ext cx="157663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HTTP-запроса</a:t>
            </a:r>
            <a:endParaRPr/>
          </a:p>
        </p:txBody>
      </p:sp>
      <p:sp>
        <p:nvSpPr>
          <p:cNvPr id="2139639873" name="Уровень текста 1…"/>
          <p:cNvSpPr txBox="1"/>
          <p:nvPr/>
        </p:nvSpPr>
        <p:spPr bwMode="auto">
          <a:xfrm flipH="0" flipV="0">
            <a:off x="719136" y="2182001"/>
            <a:ext cx="17480246" cy="65213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GET /index.html HTTP/1.1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Host: www.example.com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User-Agent: Mozilla/5.0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Accept: text/html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Accept-Encoding: gzip, deflate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Connection: keep-alive</a:t>
            </a:r>
            <a:endParaRPr sz="3600" b="1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Cookie: some-key=some-var</a:t>
            </a:r>
            <a:endParaRPr sz="3600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Origin: </a:t>
            </a: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www.example.com</a:t>
            </a:r>
            <a:endParaRPr sz="3600" b="0">
              <a:solidFill>
                <a:schemeClr val="tx1"/>
              </a:solidFill>
              <a:latin typeface="Monaco"/>
              <a:cs typeface="Monaco"/>
            </a:endParaRPr>
          </a:p>
        </p:txBody>
      </p:sp>
      <p:sp>
        <p:nvSpPr>
          <p:cNvPr id="796447185" name="Уровень текста 1…"/>
          <p:cNvSpPr txBox="1"/>
          <p:nvPr/>
        </p:nvSpPr>
        <p:spPr bwMode="auto">
          <a:xfrm flipH="0" flipV="0">
            <a:off x="12437222" y="3370340"/>
            <a:ext cx="6707820" cy="414462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Заголовки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содержащие</a:t>
            </a:r>
            <a:r>
              <a:rPr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доменное имя сервера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метаданные о клиенте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поддерживаемый контент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настройки соединения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cxnSp>
        <p:nvCxnSpPr>
          <p:cNvPr id="750561615" name=""/>
          <p:cNvCxnSpPr>
            <a:cxnSpLocks/>
          </p:cNvCxnSpPr>
          <p:nvPr/>
        </p:nvCxnSpPr>
        <p:spPr bwMode="auto">
          <a:xfrm flipH="1" flipV="0">
            <a:off x="9032915" y="3968748"/>
            <a:ext cx="3104442" cy="1047309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655666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D3BBF88A-C59A-83DC-D7B5-6360C52B5277}" type="slidenum">
              <a:rPr lang="ru-RU"/>
              <a:t/>
            </a:fld>
            <a:endParaRPr lang="ru-RU"/>
          </a:p>
        </p:txBody>
      </p:sp>
      <p:sp>
        <p:nvSpPr>
          <p:cNvPr id="1180591479" name="Текст 17"/>
          <p:cNvSpPr txBox="1"/>
          <p:nvPr/>
        </p:nvSpPr>
        <p:spPr bwMode="auto">
          <a:xfrm>
            <a:off x="719136" y="562635"/>
            <a:ext cx="157663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HTTP-запроса</a:t>
            </a:r>
            <a:endParaRPr/>
          </a:p>
        </p:txBody>
      </p:sp>
      <p:sp>
        <p:nvSpPr>
          <p:cNvPr id="532172205" name="Уровень текста 1…"/>
          <p:cNvSpPr txBox="1"/>
          <p:nvPr/>
        </p:nvSpPr>
        <p:spPr bwMode="auto">
          <a:xfrm flipH="0" flipV="0">
            <a:off x="719136" y="2182001"/>
            <a:ext cx="17480606" cy="65213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GET /index.html HTTP/1.1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Host: www.example.com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User-Agent: Mozilla/5.0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Accept: text/html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Accept-Encoding: gzip, deflate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Connection: keep-alive</a:t>
            </a:r>
            <a:endParaRPr sz="3600" b="0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Cookie: some-key=some-var</a:t>
            </a:r>
            <a:endParaRPr sz="3600" b="1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Origin: </a:t>
            </a:r>
            <a:r>
              <a:rPr lang="en-US" sz="3600" b="1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www.example.com</a:t>
            </a:r>
            <a:endParaRPr sz="3600" b="1">
              <a:solidFill>
                <a:schemeClr val="tx1"/>
              </a:solidFill>
              <a:latin typeface="Monaco"/>
              <a:cs typeface="Monaco"/>
            </a:endParaRPr>
          </a:p>
        </p:txBody>
      </p:sp>
      <p:sp>
        <p:nvSpPr>
          <p:cNvPr id="268928885" name="Уровень текста 1…"/>
          <p:cNvSpPr txBox="1"/>
          <p:nvPr/>
        </p:nvSpPr>
        <p:spPr bwMode="auto">
          <a:xfrm flipH="0" flipV="0">
            <a:off x="12437222" y="3370340"/>
            <a:ext cx="6715740" cy="49978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Заголовки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содержащие</a:t>
            </a:r>
            <a:r>
              <a:rPr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доменное имя сервера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метаданные о клиенте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поддерживаемый контент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настройки соединения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настройки безопасности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cxnSp>
        <p:nvCxnSpPr>
          <p:cNvPr id="184260533" name=""/>
          <p:cNvCxnSpPr>
            <a:cxnSpLocks/>
          </p:cNvCxnSpPr>
          <p:nvPr/>
        </p:nvCxnSpPr>
        <p:spPr bwMode="auto">
          <a:xfrm flipH="1" flipV="0">
            <a:off x="9032915" y="3968748"/>
            <a:ext cx="3104442" cy="1047309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161658" name="Уровень текста 1…"/>
          <p:cNvSpPr txBox="1"/>
          <p:nvPr/>
        </p:nvSpPr>
        <p:spPr bwMode="auto">
          <a:xfrm>
            <a:off x="719136" y="2182005"/>
            <a:ext cx="14058434" cy="79843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История развития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Структура протокола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Шифрование в HTTPS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HTTP2, HTTP3, QUIC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Head-of-line blocking (HoL)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Протоколы поверх HTTP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Продвинутые механизмы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7" indent="-61430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Траблшутинг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22249604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81EC9760-4123-21B8-DD45-6A4891D69B93}" type="slidenum">
              <a:rPr lang="ru-RU"/>
              <a:t/>
            </a:fld>
            <a:endParaRPr lang="ru-RU"/>
          </a:p>
        </p:txBody>
      </p:sp>
      <p:sp>
        <p:nvSpPr>
          <p:cNvPr id="1443595774" name="Текст 17"/>
          <p:cNvSpPr txBox="1"/>
          <p:nvPr/>
        </p:nvSpPr>
        <p:spPr bwMode="auto">
          <a:xfrm>
            <a:off x="719136" y="562635"/>
            <a:ext cx="157429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Агенда </a:t>
            </a:r>
            <a:endParaRPr/>
          </a:p>
        </p:txBody>
      </p:sp>
      <p:pic>
        <p:nvPicPr>
          <p:cNvPr id="161349255" name="Рисунок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936571" y="4157559"/>
            <a:ext cx="8152354" cy="4734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477383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12958D05-8EA9-4785-6382-FC47B6EE5D73}" type="slidenum">
              <a:rPr lang="ru-RU"/>
              <a:t/>
            </a:fld>
            <a:endParaRPr lang="ru-RU"/>
          </a:p>
        </p:txBody>
      </p:sp>
      <p:sp>
        <p:nvSpPr>
          <p:cNvPr id="1350772773" name="Текст 17"/>
          <p:cNvSpPr txBox="1"/>
          <p:nvPr/>
        </p:nvSpPr>
        <p:spPr bwMode="auto">
          <a:xfrm>
            <a:off x="719136" y="562635"/>
            <a:ext cx="157663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HTTP-запроса</a:t>
            </a:r>
            <a:endParaRPr/>
          </a:p>
        </p:txBody>
      </p:sp>
      <p:sp>
        <p:nvSpPr>
          <p:cNvPr id="39886556" name="Уровень текста 1…"/>
          <p:cNvSpPr txBox="1"/>
          <p:nvPr/>
        </p:nvSpPr>
        <p:spPr bwMode="auto">
          <a:xfrm flipH="0" flipV="0">
            <a:off x="719136" y="2182001"/>
            <a:ext cx="17480246" cy="65213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GET /index.html HTTP/1.1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Host: www.example.com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User-Agent: Mozilla/5.0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Accept: text/html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Accept-Encoding: gzip, deflate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Connection: keep-alive</a:t>
            </a:r>
            <a:endParaRPr sz="3600" b="0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Cookie: some-key=some-var</a:t>
            </a:r>
            <a:endParaRPr sz="3600" b="0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Origin: </a:t>
            </a: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www.example.com</a:t>
            </a:r>
            <a:endParaRPr sz="3600" b="0">
              <a:solidFill>
                <a:schemeClr val="tx1"/>
              </a:solidFill>
              <a:latin typeface="Monaco"/>
              <a:cs typeface="Monaco"/>
            </a:endParaRPr>
          </a:p>
        </p:txBody>
      </p:sp>
      <p:sp>
        <p:nvSpPr>
          <p:cNvPr id="670997630" name="Уровень текста 1…"/>
          <p:cNvSpPr txBox="1"/>
          <p:nvPr/>
        </p:nvSpPr>
        <p:spPr bwMode="auto">
          <a:xfrm flipH="0" flipV="0">
            <a:off x="12437222" y="3370340"/>
            <a:ext cx="6706740" cy="49978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Заголовки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содержащие</a:t>
            </a:r>
            <a:r>
              <a:rPr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доменное имя сервера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метаданные о клиенте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поддерживаемый контент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настройки соединения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настройки безопасности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cxnSp>
        <p:nvCxnSpPr>
          <p:cNvPr id="284634529" name=""/>
          <p:cNvCxnSpPr>
            <a:cxnSpLocks/>
          </p:cNvCxnSpPr>
          <p:nvPr/>
        </p:nvCxnSpPr>
        <p:spPr bwMode="auto">
          <a:xfrm flipH="1" flipV="0">
            <a:off x="9032915" y="3968748"/>
            <a:ext cx="3104442" cy="1047309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sp>
        <p:nvSpPr>
          <p:cNvPr id="1295768138" name=""/>
          <p:cNvSpPr/>
          <p:nvPr/>
        </p:nvSpPr>
        <p:spPr bwMode="auto">
          <a:xfrm flipH="0" flipV="0">
            <a:off x="11608194" y="5115277"/>
            <a:ext cx="7198511" cy="3333749"/>
          </a:xfrm>
          <a:prstGeom prst="bracePair">
            <a:avLst>
              <a:gd name="adj" fmla="val 8333"/>
            </a:avLst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sp>
      <p:sp>
        <p:nvSpPr>
          <p:cNvPr id="542100269" name=""/>
          <p:cNvSpPr txBox="1"/>
          <p:nvPr/>
        </p:nvSpPr>
        <p:spPr bwMode="auto">
          <a:xfrm flipH="0" flipV="0">
            <a:off x="8690498" y="6282822"/>
            <a:ext cx="3219716" cy="11890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 b="1"/>
              <a:t>в целом, опциональные</a:t>
            </a:r>
            <a:endParaRPr sz="3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4603369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2209835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Структура протокола (сервер)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536528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CFCED358-A54D-6193-E316-E334ED5A154B}" type="slidenum">
              <a:rPr lang="ru-RU"/>
              <a:t/>
            </a:fld>
            <a:endParaRPr lang="ru-RU"/>
          </a:p>
        </p:txBody>
      </p:sp>
      <p:sp>
        <p:nvSpPr>
          <p:cNvPr id="1955871498" name="Текст 17"/>
          <p:cNvSpPr txBox="1"/>
          <p:nvPr/>
        </p:nvSpPr>
        <p:spPr bwMode="auto">
          <a:xfrm>
            <a:off x="719136" y="562635"/>
            <a:ext cx="157692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HTTP-ответа</a:t>
            </a:r>
            <a:endParaRPr/>
          </a:p>
        </p:txBody>
      </p:sp>
      <p:sp>
        <p:nvSpPr>
          <p:cNvPr id="387341099" name="Уровень текста 1…"/>
          <p:cNvSpPr txBox="1"/>
          <p:nvPr/>
        </p:nvSpPr>
        <p:spPr bwMode="auto">
          <a:xfrm flipH="0" flipV="0">
            <a:off x="719136" y="2182001"/>
            <a:ext cx="17475206" cy="822767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HTTP/1.1 200 OK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Content-Length: 1024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Content-Type: text/html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Server: Apache/2.4.1 (Unix)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Expires: Mon, 26 Oct 2024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Connection: keep-alive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Access-Control-Allow-Origin: *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X-Some-Custom-Header: some-value</a:t>
            </a:r>
            <a:endParaRPr sz="3600" b="0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&lt;!DOCTYPE html&gt; .......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165780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5B0B77C1-1B8E-ED62-0A89-06202FCFEE47}" type="slidenum">
              <a:rPr lang="ru-RU"/>
              <a:t/>
            </a:fld>
            <a:endParaRPr lang="ru-RU"/>
          </a:p>
        </p:txBody>
      </p:sp>
      <p:sp>
        <p:nvSpPr>
          <p:cNvPr id="244491859" name="Текст 17"/>
          <p:cNvSpPr txBox="1"/>
          <p:nvPr/>
        </p:nvSpPr>
        <p:spPr bwMode="auto">
          <a:xfrm>
            <a:off x="719136" y="562635"/>
            <a:ext cx="157692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HTTP-ответа</a:t>
            </a:r>
            <a:endParaRPr/>
          </a:p>
        </p:txBody>
      </p:sp>
      <p:sp>
        <p:nvSpPr>
          <p:cNvPr id="1332295833" name="Уровень текста 1…"/>
          <p:cNvSpPr txBox="1"/>
          <p:nvPr/>
        </p:nvSpPr>
        <p:spPr bwMode="auto">
          <a:xfrm flipH="0" flipV="0">
            <a:off x="719136" y="2182001"/>
            <a:ext cx="17475926" cy="822767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HTTP/1.1 200 OK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Content-Length: 1024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Content-Type: text/html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Server: Apache/2.4.1 (Unix)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Expires: Mon, 26 Oct 2024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Connection: keep-alive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Access-Control-Allow-Origin: *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X-Some-Custom-Header: some-value</a:t>
            </a:r>
            <a:endParaRPr sz="3600" b="0"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&lt;!DOCTYPE html&gt; .......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</p:txBody>
      </p:sp>
      <p:sp>
        <p:nvSpPr>
          <p:cNvPr id="1670836706" name="Уровень текста 1…"/>
          <p:cNvSpPr txBox="1"/>
          <p:nvPr/>
        </p:nvSpPr>
        <p:spPr bwMode="auto">
          <a:xfrm flipH="0" flipV="0">
            <a:off x="12837051" y="3370340"/>
            <a:ext cx="5621871" cy="329143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Стартовая строка</a:t>
            </a:r>
            <a:endParaRPr sz="4800" b="0" i="0" u="sng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версия протокола</a:t>
            </a:r>
            <a:endParaRPr lang="ru-RU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код ответа</a:t>
            </a:r>
            <a:endParaRPr lang="ru-RU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описание кода</a:t>
            </a:r>
            <a:endParaRPr lang="ru-RU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cxnSp>
        <p:nvCxnSpPr>
          <p:cNvPr id="1915562094" name=""/>
          <p:cNvCxnSpPr>
            <a:cxnSpLocks/>
          </p:cNvCxnSpPr>
          <p:nvPr/>
        </p:nvCxnSpPr>
        <p:spPr bwMode="auto">
          <a:xfrm flipH="1" flipV="1">
            <a:off x="5364027" y="2451805"/>
            <a:ext cx="7161388" cy="1128887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394828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FBBD8C4F-7432-50BC-4F39-C762CCDBC7EF}" type="slidenum">
              <a:rPr lang="ru-RU"/>
              <a:t/>
            </a:fld>
            <a:endParaRPr lang="ru-RU"/>
          </a:p>
        </p:txBody>
      </p:sp>
      <p:sp>
        <p:nvSpPr>
          <p:cNvPr id="1459259856" name="Текст 17"/>
          <p:cNvSpPr txBox="1"/>
          <p:nvPr/>
        </p:nvSpPr>
        <p:spPr bwMode="auto">
          <a:xfrm>
            <a:off x="719136" y="562635"/>
            <a:ext cx="1576957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Коды ответа сервера</a:t>
            </a:r>
            <a:endParaRPr/>
          </a:p>
        </p:txBody>
      </p:sp>
      <p:sp>
        <p:nvSpPr>
          <p:cNvPr id="744138114" name="Уровень текста 1…"/>
          <p:cNvSpPr txBox="1"/>
          <p:nvPr/>
        </p:nvSpPr>
        <p:spPr bwMode="auto">
          <a:xfrm flipH="0" flipV="0">
            <a:off x="336943" y="3793674"/>
            <a:ext cx="5295992" cy="38408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Коды ответа имеют </a:t>
            </a:r>
            <a:r>
              <a:rPr lang="ru-RU" sz="3600" b="1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различную семантику</a:t>
            </a:r>
            <a:r>
              <a:rPr lang="ru-RU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 и могут обрабатываться различными HTTP-клиентами по-своему (особенно это касается редиректов)</a:t>
            </a:r>
            <a:endParaRPr sz="3600" b="0" i="0" u="none" strike="noStrike" cap="none" spc="0">
              <a:ln>
                <a:noFill/>
              </a:ln>
              <a:solidFill>
                <a:schemeClr val="tx1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68603930" name="Google Shape;102;p19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5916138" y="2749586"/>
            <a:ext cx="13425039" cy="551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793910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723BC503-214D-813C-6E59-8503FD0BF5A6}" type="slidenum">
              <a:rPr lang="ru-RU"/>
              <a:t/>
            </a:fld>
            <a:endParaRPr lang="ru-RU"/>
          </a:p>
        </p:txBody>
      </p:sp>
      <p:sp>
        <p:nvSpPr>
          <p:cNvPr id="672410476" name="Текст 17"/>
          <p:cNvSpPr txBox="1"/>
          <p:nvPr/>
        </p:nvSpPr>
        <p:spPr bwMode="auto">
          <a:xfrm>
            <a:off x="719136" y="562635"/>
            <a:ext cx="157692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HTTP-ответа</a:t>
            </a:r>
            <a:endParaRPr/>
          </a:p>
        </p:txBody>
      </p:sp>
      <p:sp>
        <p:nvSpPr>
          <p:cNvPr id="65141280" name="Уровень текста 1…"/>
          <p:cNvSpPr txBox="1"/>
          <p:nvPr/>
        </p:nvSpPr>
        <p:spPr bwMode="auto">
          <a:xfrm flipH="0" flipV="0">
            <a:off x="719136" y="2182001"/>
            <a:ext cx="17477006" cy="822767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HTTP/1.1 200 OK</a:t>
            </a:r>
            <a:endParaRPr lang="en-US"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Content-Length: 1024</a:t>
            </a:r>
            <a:endParaRPr sz="3600" b="0" i="0" u="none" strike="noStrike" cap="none" spc="0">
              <a:ln>
                <a:noFill/>
              </a:ln>
              <a:solidFill>
                <a:schemeClr val="tx1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Content-Type: text/html</a:t>
            </a:r>
            <a:endParaRPr sz="3600" b="0" i="0" u="none" strike="noStrike" cap="none" spc="0">
              <a:ln>
                <a:noFill/>
              </a:ln>
              <a:solidFill>
                <a:schemeClr val="tx1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Server: Apache/2.4.1 (Unix)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Expires: Mon, 26 Oct 2024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Connection: keep-alive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Access-Control-Allow-Origin: *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X-Some-Custom-Header: some-value</a:t>
            </a:r>
            <a:endParaRPr sz="3600" b="0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&lt;!DOCTYPE html&gt; .......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</p:txBody>
      </p:sp>
      <p:cxnSp>
        <p:nvCxnSpPr>
          <p:cNvPr id="658776504" name=""/>
          <p:cNvCxnSpPr>
            <a:cxnSpLocks/>
          </p:cNvCxnSpPr>
          <p:nvPr/>
        </p:nvCxnSpPr>
        <p:spPr bwMode="auto">
          <a:xfrm flipH="1" flipV="0">
            <a:off x="9032915" y="4339165"/>
            <a:ext cx="2416527" cy="676890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sp>
        <p:nvSpPr>
          <p:cNvPr id="1730974506" name="Уровень текста 1…"/>
          <p:cNvSpPr txBox="1"/>
          <p:nvPr/>
        </p:nvSpPr>
        <p:spPr bwMode="auto">
          <a:xfrm flipH="0" flipV="0">
            <a:off x="11872776" y="3370340"/>
            <a:ext cx="7338857" cy="7318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Заголовки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содержащие</a:t>
            </a:r>
            <a:r>
              <a:rPr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925171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E3064524-6D56-9264-798C-898BA653280A}" type="slidenum">
              <a:rPr lang="ru-RU"/>
              <a:t/>
            </a:fld>
            <a:endParaRPr lang="ru-RU"/>
          </a:p>
        </p:txBody>
      </p:sp>
      <p:sp>
        <p:nvSpPr>
          <p:cNvPr id="1544242401" name="Текст 17"/>
          <p:cNvSpPr txBox="1"/>
          <p:nvPr/>
        </p:nvSpPr>
        <p:spPr bwMode="auto">
          <a:xfrm>
            <a:off x="719136" y="562635"/>
            <a:ext cx="157692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HTTP-ответа</a:t>
            </a:r>
            <a:endParaRPr/>
          </a:p>
        </p:txBody>
      </p:sp>
      <p:sp>
        <p:nvSpPr>
          <p:cNvPr id="1645072363" name="Уровень текста 1…"/>
          <p:cNvSpPr txBox="1"/>
          <p:nvPr/>
        </p:nvSpPr>
        <p:spPr bwMode="auto">
          <a:xfrm flipH="0" flipV="0">
            <a:off x="719136" y="2182001"/>
            <a:ext cx="17477366" cy="822767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HTTP/1.1 200 OK</a:t>
            </a:r>
            <a:endParaRPr lang="en-US"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Content-Length: 1024</a:t>
            </a:r>
            <a:endParaRPr sz="3600" b="1" i="0" u="none" strike="noStrike" cap="none" spc="0">
              <a:ln>
                <a:noFill/>
              </a:ln>
              <a:solidFill>
                <a:schemeClr val="tx1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Content-Type: text/html</a:t>
            </a:r>
            <a:endParaRPr sz="3600" b="1" i="0" u="none" strike="noStrike" cap="none" spc="0">
              <a:ln>
                <a:noFill/>
              </a:ln>
              <a:solidFill>
                <a:schemeClr val="tx1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Server: Apache/2.4.1 (Unix)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Expires: Mon, 26 Oct 2024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Connection: keep-alive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Access-Control-Allow-Origin: *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X-Some-Custom-Header: some-value</a:t>
            </a:r>
            <a:endParaRPr sz="3600" b="0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&lt;!DOCTYPE html&gt; .......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</p:txBody>
      </p:sp>
      <p:cxnSp>
        <p:nvCxnSpPr>
          <p:cNvPr id="598614956" name=""/>
          <p:cNvCxnSpPr>
            <a:cxnSpLocks/>
          </p:cNvCxnSpPr>
          <p:nvPr/>
        </p:nvCxnSpPr>
        <p:spPr bwMode="auto">
          <a:xfrm flipH="1" flipV="0">
            <a:off x="9032915" y="4339165"/>
            <a:ext cx="2416527" cy="676890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sp>
        <p:nvSpPr>
          <p:cNvPr id="321647462" name="Уровень текста 1…"/>
          <p:cNvSpPr txBox="1"/>
          <p:nvPr/>
        </p:nvSpPr>
        <p:spPr bwMode="auto">
          <a:xfrm flipH="0" flipV="0">
            <a:off x="11872776" y="3370340"/>
            <a:ext cx="7338857" cy="158506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Заголовки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содержащие</a:t>
            </a:r>
            <a:r>
              <a:rPr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длину, тип и кодировку контента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418771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AEFFFC3D-901C-23ED-126F-A97BD8C215E4}" type="slidenum">
              <a:rPr lang="ru-RU"/>
              <a:t/>
            </a:fld>
            <a:endParaRPr lang="ru-RU"/>
          </a:p>
        </p:txBody>
      </p:sp>
      <p:sp>
        <p:nvSpPr>
          <p:cNvPr id="1735629755" name="Текст 17"/>
          <p:cNvSpPr txBox="1"/>
          <p:nvPr/>
        </p:nvSpPr>
        <p:spPr bwMode="auto">
          <a:xfrm>
            <a:off x="719136" y="562635"/>
            <a:ext cx="157692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HTTP-ответа</a:t>
            </a:r>
            <a:endParaRPr/>
          </a:p>
        </p:txBody>
      </p:sp>
      <p:sp>
        <p:nvSpPr>
          <p:cNvPr id="551418601" name="Уровень текста 1…"/>
          <p:cNvSpPr txBox="1"/>
          <p:nvPr/>
        </p:nvSpPr>
        <p:spPr bwMode="auto">
          <a:xfrm flipH="0" flipV="0">
            <a:off x="719136" y="2182001"/>
            <a:ext cx="17478086" cy="822767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HTTP/1.1 200 OK</a:t>
            </a:r>
            <a:endParaRPr lang="en-US"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Content-Length: 1024</a:t>
            </a:r>
            <a:endParaRPr sz="3600" b="0" i="0" u="none" strike="noStrike" cap="none" spc="0">
              <a:ln>
                <a:noFill/>
              </a:ln>
              <a:solidFill>
                <a:schemeClr val="tx1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Content-Type: text/html</a:t>
            </a:r>
            <a:endParaRPr sz="3600" b="0" i="0" u="none" strike="noStrike" cap="none" spc="0">
              <a:ln>
                <a:noFill/>
              </a:ln>
              <a:solidFill>
                <a:schemeClr val="tx1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Server: Apache/2.4.1 (Unix)</a:t>
            </a:r>
            <a:endParaRPr sz="3600" b="1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Expires: Mon, 26 Oct 2024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Connection: keep-alive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Access-Control-Allow-Origin: *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X-Some-Custom-Header: some-value</a:t>
            </a:r>
            <a:endParaRPr sz="3600" b="0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&lt;!DOCTYPE html&gt; .......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</p:txBody>
      </p:sp>
      <p:cxnSp>
        <p:nvCxnSpPr>
          <p:cNvPr id="1985935625" name=""/>
          <p:cNvCxnSpPr>
            <a:cxnSpLocks/>
          </p:cNvCxnSpPr>
          <p:nvPr/>
        </p:nvCxnSpPr>
        <p:spPr bwMode="auto">
          <a:xfrm flipH="1" flipV="0">
            <a:off x="9032915" y="4339166"/>
            <a:ext cx="2416528" cy="676891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sp>
        <p:nvSpPr>
          <p:cNvPr id="478570241" name="Уровень текста 1…"/>
          <p:cNvSpPr txBox="1"/>
          <p:nvPr/>
        </p:nvSpPr>
        <p:spPr bwMode="auto">
          <a:xfrm flipH="0" flipV="0">
            <a:off x="11872777" y="3370340"/>
            <a:ext cx="7338857" cy="329143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Заголовки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содержащие</a:t>
            </a:r>
            <a:r>
              <a:rPr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длину, тип и кодировку контента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метаданные сервера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335913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BD6B5EC8-9B9C-F9B0-E839-1424F03D8C41}" type="slidenum">
              <a:rPr lang="ru-RU"/>
              <a:t/>
            </a:fld>
            <a:endParaRPr lang="ru-RU"/>
          </a:p>
        </p:txBody>
      </p:sp>
      <p:sp>
        <p:nvSpPr>
          <p:cNvPr id="813904852" name="Текст 17"/>
          <p:cNvSpPr txBox="1"/>
          <p:nvPr/>
        </p:nvSpPr>
        <p:spPr bwMode="auto">
          <a:xfrm>
            <a:off x="719136" y="562635"/>
            <a:ext cx="157692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HTTP-ответа</a:t>
            </a:r>
            <a:endParaRPr/>
          </a:p>
        </p:txBody>
      </p:sp>
      <p:sp>
        <p:nvSpPr>
          <p:cNvPr id="768511961" name="Уровень текста 1…"/>
          <p:cNvSpPr txBox="1"/>
          <p:nvPr/>
        </p:nvSpPr>
        <p:spPr bwMode="auto">
          <a:xfrm flipH="0" flipV="0">
            <a:off x="719136" y="2182001"/>
            <a:ext cx="17478806" cy="822767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HTTP/1.1 200 OK</a:t>
            </a:r>
            <a:endParaRPr lang="en-US"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Content-Length: 1024</a:t>
            </a:r>
            <a:endParaRPr sz="3600" b="0" i="0" u="none" strike="noStrike" cap="none" spc="0">
              <a:ln>
                <a:noFill/>
              </a:ln>
              <a:solidFill>
                <a:schemeClr val="tx1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Content-Type: text/html</a:t>
            </a:r>
            <a:endParaRPr sz="3600" b="0" i="0" u="none" strike="noStrike" cap="none" spc="0">
              <a:ln>
                <a:noFill/>
              </a:ln>
              <a:solidFill>
                <a:schemeClr val="tx1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Server: Apache/2.4.1 (Unix)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Expires: Mon, 26 Oct 2024</a:t>
            </a:r>
            <a:endParaRPr sz="3600" b="1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Connection: keep-alive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Access-Control-Allow-Origin: *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X-Some-Custom-Header: some-value</a:t>
            </a:r>
            <a:endParaRPr sz="3600" b="0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&lt;!DOCTYPE html&gt; .......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</p:txBody>
      </p:sp>
      <p:cxnSp>
        <p:nvCxnSpPr>
          <p:cNvPr id="704304027" name=""/>
          <p:cNvCxnSpPr>
            <a:cxnSpLocks/>
          </p:cNvCxnSpPr>
          <p:nvPr/>
        </p:nvCxnSpPr>
        <p:spPr bwMode="auto">
          <a:xfrm flipH="1" flipV="0">
            <a:off x="9032915" y="4339165"/>
            <a:ext cx="2416527" cy="676890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sp>
        <p:nvSpPr>
          <p:cNvPr id="1364446782" name="Уровень текста 1…"/>
          <p:cNvSpPr txBox="1"/>
          <p:nvPr/>
        </p:nvSpPr>
        <p:spPr bwMode="auto">
          <a:xfrm flipH="0" flipV="0">
            <a:off x="11872776" y="3370340"/>
            <a:ext cx="7338497" cy="329143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Заголовки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содержащие</a:t>
            </a:r>
            <a:r>
              <a:rPr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длину, тип и кодировку контента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метаданные сервера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политику кэширования данных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23713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B71E7C2D-8B55-CAD2-B1A3-DDFF3022CEA0}" type="slidenum">
              <a:rPr lang="ru-RU"/>
              <a:t/>
            </a:fld>
            <a:endParaRPr lang="ru-RU"/>
          </a:p>
        </p:txBody>
      </p:sp>
      <p:sp>
        <p:nvSpPr>
          <p:cNvPr id="786656140" name="Текст 17"/>
          <p:cNvSpPr txBox="1"/>
          <p:nvPr/>
        </p:nvSpPr>
        <p:spPr bwMode="auto">
          <a:xfrm>
            <a:off x="719136" y="562635"/>
            <a:ext cx="157692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HTTP-ответа</a:t>
            </a:r>
            <a:endParaRPr/>
          </a:p>
        </p:txBody>
      </p:sp>
      <p:sp>
        <p:nvSpPr>
          <p:cNvPr id="1379355679" name="Уровень текста 1…"/>
          <p:cNvSpPr txBox="1"/>
          <p:nvPr/>
        </p:nvSpPr>
        <p:spPr bwMode="auto">
          <a:xfrm flipH="0" flipV="0">
            <a:off x="719136" y="2182001"/>
            <a:ext cx="17479526" cy="822767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HTTP/1.1 200 OK</a:t>
            </a:r>
            <a:endParaRPr lang="en-US"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Content-Length: 1024</a:t>
            </a:r>
            <a:endParaRPr sz="3600" b="0" i="0" u="none" strike="noStrike" cap="none" spc="0">
              <a:ln>
                <a:noFill/>
              </a:ln>
              <a:solidFill>
                <a:schemeClr val="tx1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Content-Type: text/html</a:t>
            </a:r>
            <a:endParaRPr sz="3600" b="0" i="0" u="none" strike="noStrike" cap="none" spc="0">
              <a:ln>
                <a:noFill/>
              </a:ln>
              <a:solidFill>
                <a:schemeClr val="tx1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Server: Apache/2.4.1 (Unix)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Expires: Mon, 26 Oct 2024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Connection: keep-alive</a:t>
            </a:r>
            <a:endParaRPr sz="3600" b="1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Access-Control-Allow-Origin: *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X-Some-Custom-Header: some-value</a:t>
            </a:r>
            <a:endParaRPr sz="3600" b="0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&lt;!DOCTYPE html&gt; .......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</p:txBody>
      </p:sp>
      <p:cxnSp>
        <p:nvCxnSpPr>
          <p:cNvPr id="598523299" name=""/>
          <p:cNvCxnSpPr>
            <a:cxnSpLocks/>
          </p:cNvCxnSpPr>
          <p:nvPr/>
        </p:nvCxnSpPr>
        <p:spPr bwMode="auto">
          <a:xfrm flipH="1" flipV="0">
            <a:off x="9032915" y="4339165"/>
            <a:ext cx="2416527" cy="676890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sp>
        <p:nvSpPr>
          <p:cNvPr id="634453834" name="Уровень текста 1…"/>
          <p:cNvSpPr txBox="1"/>
          <p:nvPr/>
        </p:nvSpPr>
        <p:spPr bwMode="auto">
          <a:xfrm flipH="0" flipV="0">
            <a:off x="11872776" y="3370340"/>
            <a:ext cx="7346057" cy="414462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Заголовки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содержащие</a:t>
            </a:r>
            <a:r>
              <a:rPr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длину, тип и кодировку контента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метаданные сервера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политику кэширования данных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настройки соединения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6206674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История протокола HTTP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853300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D69386D5-A205-AC8E-DF86-7AA36DB26737}" type="slidenum">
              <a:rPr lang="ru-RU"/>
              <a:t/>
            </a:fld>
            <a:endParaRPr lang="ru-RU"/>
          </a:p>
        </p:txBody>
      </p:sp>
      <p:sp>
        <p:nvSpPr>
          <p:cNvPr id="1717945632" name="Текст 17"/>
          <p:cNvSpPr txBox="1"/>
          <p:nvPr/>
        </p:nvSpPr>
        <p:spPr bwMode="auto">
          <a:xfrm>
            <a:off x="719136" y="562635"/>
            <a:ext cx="157692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HTTP-ответа</a:t>
            </a:r>
            <a:endParaRPr/>
          </a:p>
        </p:txBody>
      </p:sp>
      <p:sp>
        <p:nvSpPr>
          <p:cNvPr id="690410421" name="Уровень текста 1…"/>
          <p:cNvSpPr txBox="1"/>
          <p:nvPr/>
        </p:nvSpPr>
        <p:spPr bwMode="auto">
          <a:xfrm flipH="0" flipV="0">
            <a:off x="719136" y="2182001"/>
            <a:ext cx="17480246" cy="822767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HTTP/1.1 200 OK</a:t>
            </a:r>
            <a:endParaRPr lang="en-US"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Content-Length: 1024</a:t>
            </a:r>
            <a:endParaRPr sz="3600" b="0" i="0" u="none" strike="noStrike" cap="none" spc="0">
              <a:ln>
                <a:noFill/>
              </a:ln>
              <a:solidFill>
                <a:schemeClr val="tx1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Content-Type: text/html</a:t>
            </a:r>
            <a:endParaRPr sz="3600" b="0" i="0" u="none" strike="noStrike" cap="none" spc="0">
              <a:ln>
                <a:noFill/>
              </a:ln>
              <a:solidFill>
                <a:schemeClr val="tx1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Server: Apache/2.4.1 (Unix)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Expires: Mon, 26 Oct 2024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Connection: keep-alive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Access-Control-Allow-Origin: *</a:t>
            </a:r>
            <a:endParaRPr sz="3600" b="1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X-Some-Custom-Header: some-value</a:t>
            </a:r>
            <a:endParaRPr sz="3600" b="0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&lt;!DOCTYPE html&gt; .......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</p:txBody>
      </p:sp>
      <p:cxnSp>
        <p:nvCxnSpPr>
          <p:cNvPr id="597471565" name=""/>
          <p:cNvCxnSpPr>
            <a:cxnSpLocks/>
          </p:cNvCxnSpPr>
          <p:nvPr/>
        </p:nvCxnSpPr>
        <p:spPr bwMode="auto">
          <a:xfrm flipH="1" flipV="0">
            <a:off x="9032915" y="4339165"/>
            <a:ext cx="2416527" cy="676890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sp>
        <p:nvSpPr>
          <p:cNvPr id="1629465946" name="Уровень текста 1…"/>
          <p:cNvSpPr txBox="1"/>
          <p:nvPr/>
        </p:nvSpPr>
        <p:spPr bwMode="auto">
          <a:xfrm flipH="0" flipV="0">
            <a:off x="11872776" y="3370340"/>
            <a:ext cx="7356137" cy="49978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Заголовки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содержащие</a:t>
            </a:r>
            <a:r>
              <a:rPr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длину, тип и кодировку контента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метаданные сервера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политику кэширования данных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настройки соединения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настройки безопасности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99700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BB896E28-7A4A-DACC-2F97-4827EF438802}" type="slidenum">
              <a:rPr lang="ru-RU"/>
              <a:t/>
            </a:fld>
            <a:endParaRPr lang="ru-RU"/>
          </a:p>
        </p:txBody>
      </p:sp>
      <p:sp>
        <p:nvSpPr>
          <p:cNvPr id="1169546346" name="Текст 17"/>
          <p:cNvSpPr txBox="1"/>
          <p:nvPr/>
        </p:nvSpPr>
        <p:spPr bwMode="auto">
          <a:xfrm>
            <a:off x="719136" y="562635"/>
            <a:ext cx="157692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HTTP-ответа</a:t>
            </a:r>
            <a:endParaRPr/>
          </a:p>
        </p:txBody>
      </p:sp>
      <p:sp>
        <p:nvSpPr>
          <p:cNvPr id="1036456905" name="Уровень текста 1…"/>
          <p:cNvSpPr txBox="1"/>
          <p:nvPr/>
        </p:nvSpPr>
        <p:spPr bwMode="auto">
          <a:xfrm flipH="0" flipV="0">
            <a:off x="719136" y="2182001"/>
            <a:ext cx="17480966" cy="822767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HTTP/1.1 200 OK</a:t>
            </a:r>
            <a:endParaRPr lang="en-US"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Content-Length: 1024</a:t>
            </a:r>
            <a:endParaRPr sz="3600" b="0" i="0" u="none" strike="noStrike" cap="none" spc="0">
              <a:ln>
                <a:noFill/>
              </a:ln>
              <a:solidFill>
                <a:schemeClr val="tx1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Content-Type: text/html</a:t>
            </a:r>
            <a:endParaRPr sz="3600" b="0" i="0" u="none" strike="noStrike" cap="none" spc="0">
              <a:ln>
                <a:noFill/>
              </a:ln>
              <a:solidFill>
                <a:schemeClr val="tx1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Server: Apache/2.4.1 (Unix)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Expires: Mon, 26 Oct 2024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Connection: keep-alive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Access-Control-Allow-Origin: *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X-Some-Custom-Header: some-value</a:t>
            </a:r>
            <a:endParaRPr sz="3600" b="1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&lt;!DOCTYPE html&gt; .......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</p:txBody>
      </p:sp>
      <p:cxnSp>
        <p:nvCxnSpPr>
          <p:cNvPr id="2091195342" name=""/>
          <p:cNvCxnSpPr>
            <a:cxnSpLocks/>
          </p:cNvCxnSpPr>
          <p:nvPr/>
        </p:nvCxnSpPr>
        <p:spPr bwMode="auto">
          <a:xfrm flipH="1" flipV="0">
            <a:off x="9032915" y="4339165"/>
            <a:ext cx="2416527" cy="676890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sp>
        <p:nvSpPr>
          <p:cNvPr id="844426720" name="Уровень текста 1…"/>
          <p:cNvSpPr txBox="1"/>
          <p:nvPr/>
        </p:nvSpPr>
        <p:spPr bwMode="auto">
          <a:xfrm flipH="0" flipV="0">
            <a:off x="11872776" y="3370340"/>
            <a:ext cx="7366217" cy="585099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Заголовки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содержащие</a:t>
            </a:r>
            <a:r>
              <a:rPr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длину, тип и кодировку контента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метаданные сервера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политику кэширования данных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настройки соединения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настройки безопасности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кастомные параметры и etc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296166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CE6F78C5-EFC7-9402-7F1B-2C85EE0EA460}" type="slidenum">
              <a:rPr lang="ru-RU"/>
              <a:t/>
            </a:fld>
            <a:endParaRPr lang="ru-RU"/>
          </a:p>
        </p:txBody>
      </p:sp>
      <p:sp>
        <p:nvSpPr>
          <p:cNvPr id="40877490" name="Текст 17"/>
          <p:cNvSpPr txBox="1"/>
          <p:nvPr/>
        </p:nvSpPr>
        <p:spPr bwMode="auto">
          <a:xfrm>
            <a:off x="719136" y="562635"/>
            <a:ext cx="157692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HTTP-ответа</a:t>
            </a:r>
            <a:endParaRPr/>
          </a:p>
        </p:txBody>
      </p:sp>
      <p:sp>
        <p:nvSpPr>
          <p:cNvPr id="1860418601" name="Уровень текста 1…"/>
          <p:cNvSpPr txBox="1"/>
          <p:nvPr/>
        </p:nvSpPr>
        <p:spPr bwMode="auto">
          <a:xfrm flipH="0" flipV="0">
            <a:off x="719136" y="2182001"/>
            <a:ext cx="17481326" cy="822767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HTTP/1.1 200 OK</a:t>
            </a:r>
            <a:endParaRPr lang="en-US"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Content-Length: 1024</a:t>
            </a:r>
            <a:endParaRPr sz="3600" b="0" i="0" u="none" strike="noStrike" cap="none" spc="0">
              <a:ln>
                <a:noFill/>
              </a:ln>
              <a:solidFill>
                <a:schemeClr val="tx1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Monaco"/>
                <a:ea typeface="Monaco"/>
                <a:cs typeface="Monaco"/>
              </a:rPr>
              <a:t>Content-Type: text/html</a:t>
            </a:r>
            <a:endParaRPr sz="3600" b="0" i="0" u="none" strike="noStrike" cap="none" spc="0">
              <a:ln>
                <a:noFill/>
              </a:ln>
              <a:solidFill>
                <a:schemeClr val="tx1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Server: Apache/2.4.1 (Unix)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Expires: Mon, 26 Oct 2024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Connection: keep-alive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Access-Control-Allow-Origin: *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X-Some-Custom-Header: some-value</a:t>
            </a:r>
            <a:endParaRPr sz="3600" b="0"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&lt;!DOCTYPE html&gt; .......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</p:txBody>
      </p:sp>
      <p:cxnSp>
        <p:nvCxnSpPr>
          <p:cNvPr id="1548996313" name=""/>
          <p:cNvCxnSpPr>
            <a:cxnSpLocks/>
          </p:cNvCxnSpPr>
          <p:nvPr/>
        </p:nvCxnSpPr>
        <p:spPr bwMode="auto">
          <a:xfrm flipH="1" flipV="0">
            <a:off x="9032915" y="4339165"/>
            <a:ext cx="2416527" cy="676890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sp>
        <p:nvSpPr>
          <p:cNvPr id="2139224501" name="Уровень текста 1…"/>
          <p:cNvSpPr txBox="1"/>
          <p:nvPr/>
        </p:nvSpPr>
        <p:spPr bwMode="auto">
          <a:xfrm flipH="0" flipV="0">
            <a:off x="11872776" y="3370340"/>
            <a:ext cx="7366217" cy="585099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Заголовки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содержащие</a:t>
            </a:r>
            <a:r>
              <a:rPr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длину, тип и кодировку контента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метаданные сервера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политику кэширования данных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настройки соединения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настройки безопасности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кастомные параметры и etc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02183707" name=""/>
          <p:cNvSpPr/>
          <p:nvPr/>
        </p:nvSpPr>
        <p:spPr bwMode="auto">
          <a:xfrm flipH="0" flipV="0">
            <a:off x="10973194" y="5115276"/>
            <a:ext cx="8367983" cy="4427361"/>
          </a:xfrm>
          <a:prstGeom prst="bracePair">
            <a:avLst>
              <a:gd name="adj" fmla="val 8333"/>
            </a:avLst>
          </a:prstGeom>
          <a:solidFill>
            <a:schemeClr val="accent2">
              <a:lumMod val="75000"/>
              <a:alpha val="19000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sp>
      <p:sp>
        <p:nvSpPr>
          <p:cNvPr id="71205890" name=""/>
          <p:cNvSpPr txBox="1"/>
          <p:nvPr/>
        </p:nvSpPr>
        <p:spPr bwMode="auto">
          <a:xfrm flipH="0" flipV="0">
            <a:off x="8018060" y="5701298"/>
            <a:ext cx="3220076" cy="11890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 b="1"/>
              <a:t>в целом, опциональные</a:t>
            </a:r>
            <a:endParaRPr sz="3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32588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58F3E79-968D-56D2-14C8-8F672DF59BEF}" type="slidenum">
              <a:rPr lang="ru-RU"/>
              <a:t/>
            </a:fld>
            <a:endParaRPr lang="ru-RU"/>
          </a:p>
        </p:txBody>
      </p:sp>
      <p:sp>
        <p:nvSpPr>
          <p:cNvPr id="2069754070" name="Текст 17"/>
          <p:cNvSpPr txBox="1"/>
          <p:nvPr/>
        </p:nvSpPr>
        <p:spPr bwMode="auto">
          <a:xfrm>
            <a:off x="719136" y="562635"/>
            <a:ext cx="157692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HTTP-ответа</a:t>
            </a:r>
            <a:endParaRPr/>
          </a:p>
        </p:txBody>
      </p:sp>
      <p:sp>
        <p:nvSpPr>
          <p:cNvPr id="1611727585" name="Уровень текста 1…"/>
          <p:cNvSpPr txBox="1"/>
          <p:nvPr/>
        </p:nvSpPr>
        <p:spPr bwMode="auto">
          <a:xfrm flipH="0" flipV="0">
            <a:off x="719136" y="2182001"/>
            <a:ext cx="17475566" cy="822767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HTTP/1.1 200 OK</a:t>
            </a:r>
            <a:endParaRPr lang="en-US"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Content-Length: 1024</a:t>
            </a:r>
            <a:endParaRPr lang="en-US"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Content-Type: text/html</a:t>
            </a:r>
            <a:endParaRPr lang="en-US"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Server: Apache/2.4.1 (Unix)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Expires: Mon, 26 Oct 2024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Connection: keep-alive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Access-Control-Allow-Origin: *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ea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Monaco"/>
                <a:ea typeface="Monaco"/>
                <a:cs typeface="Monaco"/>
              </a:rPr>
              <a:t>X-Some-Custom-Header: some-value</a:t>
            </a:r>
            <a:endParaRPr sz="3600" b="0"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Monaco"/>
                <a:ea typeface="Monaco"/>
                <a:cs typeface="Monaco"/>
              </a:rPr>
              <a:t>&lt;!DOCTYPE html&gt; .......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Monaco"/>
              <a:cs typeface="Monaco"/>
            </a:endParaRPr>
          </a:p>
        </p:txBody>
      </p:sp>
      <p:cxnSp>
        <p:nvCxnSpPr>
          <p:cNvPr id="1866982417" name=""/>
          <p:cNvCxnSpPr>
            <a:cxnSpLocks/>
          </p:cNvCxnSpPr>
          <p:nvPr/>
        </p:nvCxnSpPr>
        <p:spPr bwMode="auto">
          <a:xfrm flipH="1" flipV="0">
            <a:off x="7180833" y="8272638"/>
            <a:ext cx="3827638" cy="1763888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sp>
        <p:nvSpPr>
          <p:cNvPr id="209166964" name="Уровень текста 1…"/>
          <p:cNvSpPr txBox="1"/>
          <p:nvPr/>
        </p:nvSpPr>
        <p:spPr bwMode="auto">
          <a:xfrm flipH="0" flipV="0">
            <a:off x="11308332" y="7533117"/>
            <a:ext cx="8306117" cy="329105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0" i="0" u="sng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Полезная нагрузка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(payload)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отделяется двумя переносами строки</a:t>
            </a:r>
            <a:endParaRPr lang="ru-RU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тип следует MIME (RFC 6838)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HTTP2 может быть и бинарной</a:t>
            </a:r>
            <a:endParaRPr lang="ru-RU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219138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DCDFAA2E-237B-25D5-1269-C318139343CE}" type="slidenum">
              <a:rPr lang="ru-RU"/>
              <a:t/>
            </a:fld>
            <a:endParaRPr lang="ru-RU"/>
          </a:p>
        </p:txBody>
      </p:sp>
      <p:sp>
        <p:nvSpPr>
          <p:cNvPr id="1061196014" name="Текст 17"/>
          <p:cNvSpPr txBox="1"/>
          <p:nvPr/>
        </p:nvSpPr>
        <p:spPr bwMode="auto">
          <a:xfrm>
            <a:off x="719136" y="562635"/>
            <a:ext cx="1578937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Способы передачи данных и параметров</a:t>
            </a:r>
            <a:endParaRPr/>
          </a:p>
        </p:txBody>
      </p:sp>
      <p:sp>
        <p:nvSpPr>
          <p:cNvPr id="1811648071" name="Уровень текста 1…"/>
          <p:cNvSpPr txBox="1"/>
          <p:nvPr/>
        </p:nvSpPr>
        <p:spPr bwMode="auto">
          <a:xfrm flipH="0" flipV="0">
            <a:off x="719136" y="2182000"/>
            <a:ext cx="17703788" cy="810499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Через URL прямо в пути запроса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Через URL в параметрах 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Через заголовки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обычно это данные аутентификации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и куки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Внутри тела запроса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plain-text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form-data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JSON, XML другие способы сериализации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бинарные данные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734430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0"/>
            <a:ext cx="11451362" cy="2220581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HTTPS и шифрование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240558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1" cy="426060"/>
          </a:xfrm>
        </p:spPr>
        <p:txBody>
          <a:bodyPr/>
          <a:lstStyle/>
          <a:p>
            <a:pPr>
              <a:defRPr/>
            </a:pPr>
            <a:fld id="{CC20A628-85B6-40F3-8E11-D34C5FFEC6F1}" type="slidenum">
              <a:rPr lang="ru-RU"/>
              <a:t/>
            </a:fld>
            <a:endParaRPr lang="ru-RU"/>
          </a:p>
        </p:txBody>
      </p:sp>
      <p:sp>
        <p:nvSpPr>
          <p:cNvPr id="450187540" name="Текст 17"/>
          <p:cNvSpPr txBox="1"/>
          <p:nvPr/>
        </p:nvSpPr>
        <p:spPr bwMode="auto">
          <a:xfrm>
            <a:off x="719136" y="562635"/>
            <a:ext cx="158077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8" algn="l" defTabSz="411474">
              <a:lnSpc>
                <a:spcPct val="100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2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0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2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3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HTTPS (2000)</a:t>
            </a:r>
            <a:endParaRPr/>
          </a:p>
        </p:txBody>
      </p:sp>
      <p:sp>
        <p:nvSpPr>
          <p:cNvPr id="1510657824" name="Уровень текста 1…"/>
          <p:cNvSpPr txBox="1"/>
          <p:nvPr/>
        </p:nvSpPr>
        <p:spPr bwMode="auto">
          <a:xfrm flipH="0" flipV="0">
            <a:off x="719136" y="2181999"/>
            <a:ext cx="16304917" cy="548381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2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0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2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3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HTTPS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это защищенная версия протокола HTTP, которая использует шифрование для безопасного обмена данными между клиентом и сервером.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Защита HTTPS достигается благодаря сочетанию протоколов HTTP и SSL/TLS, обеспечивая конфиденциальность, целостность данных и аутентификацию.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729745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1" cy="426060"/>
          </a:xfrm>
        </p:spPr>
        <p:txBody>
          <a:bodyPr/>
          <a:lstStyle/>
          <a:p>
            <a:pPr>
              <a:defRPr/>
            </a:pPr>
            <a:fld id="{8C6AA318-5811-57A5-BB07-195FC0DB04EC}" type="slidenum">
              <a:rPr lang="ru-RU"/>
              <a:t/>
            </a:fld>
            <a:endParaRPr lang="ru-RU"/>
          </a:p>
        </p:txBody>
      </p:sp>
      <p:sp>
        <p:nvSpPr>
          <p:cNvPr id="2083815339" name="Текст 17"/>
          <p:cNvSpPr txBox="1"/>
          <p:nvPr/>
        </p:nvSpPr>
        <p:spPr bwMode="auto">
          <a:xfrm>
            <a:off x="719136" y="562635"/>
            <a:ext cx="1581025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8" algn="l" defTabSz="411474">
              <a:lnSpc>
                <a:spcPct val="100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2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0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2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3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HTTPS</a:t>
            </a:r>
            <a:r>
              <a:rPr b="1"/>
              <a:t> пошагово</a:t>
            </a:r>
            <a:endParaRPr b="1"/>
          </a:p>
        </p:txBody>
      </p:sp>
      <p:sp>
        <p:nvSpPr>
          <p:cNvPr id="120570087" name="Уровень текста 1…"/>
          <p:cNvSpPr txBox="1"/>
          <p:nvPr/>
        </p:nvSpPr>
        <p:spPr bwMode="auto">
          <a:xfrm flipH="0" flipV="0">
            <a:off x="719136" y="2181999"/>
            <a:ext cx="7737348" cy="522920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2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0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2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3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Wingdings"/>
              <a:buAutoNum type="arabicPeriod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запрос соединения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AutoNum type="arabicPeriod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обмен сертификатами и аутентификация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AutoNum type="arabicPeriod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создание сеансового ключа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AutoNum type="arabicPeriod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шифрование соединения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62573223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727545" y="1813277"/>
            <a:ext cx="10705408" cy="7355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2657734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Продвинутые механизмы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026568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11E60A70-1359-F671-9534-3A3FBB0B0EFD}" type="slidenum">
              <a:rPr lang="ru-RU"/>
              <a:t/>
            </a:fld>
            <a:endParaRPr lang="ru-RU"/>
          </a:p>
        </p:txBody>
      </p:sp>
      <p:sp>
        <p:nvSpPr>
          <p:cNvPr id="1674756292" name="Текст 17"/>
          <p:cNvSpPr txBox="1"/>
          <p:nvPr/>
        </p:nvSpPr>
        <p:spPr bwMode="auto">
          <a:xfrm>
            <a:off x="719136" y="562635"/>
            <a:ext cx="1579657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Транзитные заголовки</a:t>
            </a:r>
            <a:endParaRPr/>
          </a:p>
        </p:txBody>
      </p:sp>
      <p:sp>
        <p:nvSpPr>
          <p:cNvPr id="551808394" name="Уровень текста 1…"/>
          <p:cNvSpPr txBox="1"/>
          <p:nvPr/>
        </p:nvSpPr>
        <p:spPr bwMode="auto">
          <a:xfrm flipH="0" flipV="0">
            <a:off x="719136" y="2182000"/>
            <a:ext cx="10484803" cy="323085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482136" indent="-482136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cs typeface="Tinkoff Sans"/>
              </a:rPr>
              <a:t>X-Real-Ip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cs typeface="Tinkoff Sans"/>
              </a:rPr>
              <a:t> — реальный IP-клиента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6" indent="-482136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X-Forwarded-For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хранит цепочку промежуточных балансировщиков нагрузки и прокси-серверов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213669392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622744" y="562635"/>
            <a:ext cx="8992616" cy="4496308"/>
          </a:xfrm>
          <a:prstGeom prst="rect">
            <a:avLst/>
          </a:prstGeom>
        </p:spPr>
      </p:pic>
      <p:sp>
        <p:nvSpPr>
          <p:cNvPr id="202225899" name="Уровень текста 1…"/>
          <p:cNvSpPr txBox="1"/>
          <p:nvPr/>
        </p:nvSpPr>
        <p:spPr bwMode="auto">
          <a:xfrm flipH="0" flipV="0">
            <a:off x="719136" y="5568667"/>
            <a:ext cx="14399917" cy="633867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482136" indent="-482136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X-Forwarded-Host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хранит исходный Host-заголовок (на случай его модификации)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6" indent="-482136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X-Forwarded-Proto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хранит предыдущий протокол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6" indent="-482136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Forwarded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стандартный заголовок, объединяющий все предыдущие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6" indent="-482136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defRPr/>
            </a:pP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512308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72B8AA88-66E6-C943-A02E-051B2B439830}" type="slidenum">
              <a:rPr lang="ru-RU"/>
              <a:t/>
            </a:fld>
            <a:endParaRPr lang="ru-RU"/>
          </a:p>
        </p:txBody>
      </p:sp>
      <p:sp>
        <p:nvSpPr>
          <p:cNvPr id="442201862" name="Текст 17"/>
          <p:cNvSpPr txBox="1"/>
          <p:nvPr/>
        </p:nvSpPr>
        <p:spPr bwMode="auto">
          <a:xfrm>
            <a:off x="719136" y="562635"/>
            <a:ext cx="1577353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Hypertext Transfer Protocol (HTTP)</a:t>
            </a:r>
            <a:endParaRPr/>
          </a:p>
        </p:txBody>
      </p:sp>
      <p:sp>
        <p:nvSpPr>
          <p:cNvPr id="364655979" name="Уровень текста 1…"/>
          <p:cNvSpPr txBox="1"/>
          <p:nvPr/>
        </p:nvSpPr>
        <p:spPr bwMode="auto">
          <a:xfrm flipH="0" flipV="0">
            <a:off x="719136" y="2182001"/>
            <a:ext cx="6286387" cy="603539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ru-RU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HTTP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сетевой протокол прикладного уровня, который изначально предназначался для получения с серверов гипертекстовых документов в формате HTML, а с течением времени стал универсальным средством взаимодействия между узлами как Всемирной паутины, так и изолированных веб-инфраструктур.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2104930718" name="Google Shape;60;p14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8486110" y="2109642"/>
            <a:ext cx="10585127" cy="79471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0" name=""/>
          <p:cNvCxnSpPr>
            <a:cxnSpLocks/>
          </p:cNvCxnSpPr>
          <p:nvPr/>
        </p:nvCxnSpPr>
        <p:spPr bwMode="auto">
          <a:xfrm flipH="0" flipV="0">
            <a:off x="6951527" y="2876494"/>
            <a:ext cx="1993192" cy="1056975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76199" cap="flat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27390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73462EA6-D1D7-8D62-9179-A9A513078846}" type="slidenum">
              <a:rPr lang="ru-RU"/>
              <a:t/>
            </a:fld>
            <a:endParaRPr lang="ru-RU"/>
          </a:p>
        </p:txBody>
      </p:sp>
      <p:sp>
        <p:nvSpPr>
          <p:cNvPr id="2007850223" name="Текст 17"/>
          <p:cNvSpPr txBox="1"/>
          <p:nvPr/>
        </p:nvSpPr>
        <p:spPr bwMode="auto">
          <a:xfrm>
            <a:off x="719136" y="562635"/>
            <a:ext cx="158034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Кэширующие заголовки</a:t>
            </a:r>
            <a:endParaRPr/>
          </a:p>
        </p:txBody>
      </p:sp>
      <p:sp>
        <p:nvSpPr>
          <p:cNvPr id="1593673826" name="Уровень текста 1…"/>
          <p:cNvSpPr txBox="1"/>
          <p:nvPr/>
        </p:nvSpPr>
        <p:spPr bwMode="auto">
          <a:xfrm flipH="0" flipV="0">
            <a:off x="719136" y="2182000"/>
            <a:ext cx="17757429" cy="646135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482136" indent="-482136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Cache-Control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основной заголовок для управления кэшированием; он определяет, можно ли кэшировать ресурс и как долго он считается актуальным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6" indent="-482136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Expires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указывает точную дату и время, когда ресурс устареет; если указано, браузер использует ресурс до истечения времени, но после этого должен запросить его заново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6" indent="-482136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ETag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уникальный идентификатор для версии ресурса (определяет изменился ли ответ)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485390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C34C318C-2A8B-5846-9DEF-7A9A3686C25E}" type="slidenum">
              <a:rPr lang="ru-RU"/>
              <a:t/>
            </a:fld>
            <a:endParaRPr lang="ru-RU"/>
          </a:p>
        </p:txBody>
      </p:sp>
      <p:sp>
        <p:nvSpPr>
          <p:cNvPr id="1330618430" name="Текст 17"/>
          <p:cNvSpPr txBox="1"/>
          <p:nvPr/>
        </p:nvSpPr>
        <p:spPr bwMode="auto">
          <a:xfrm>
            <a:off x="719136" y="562635"/>
            <a:ext cx="158142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Типы кэшей</a:t>
            </a:r>
            <a:endParaRPr/>
          </a:p>
        </p:txBody>
      </p:sp>
      <p:sp>
        <p:nvSpPr>
          <p:cNvPr id="1354353311" name="Уровень текста 1…"/>
          <p:cNvSpPr txBox="1"/>
          <p:nvPr/>
        </p:nvSpPr>
        <p:spPr bwMode="auto">
          <a:xfrm flipH="0" flipV="0">
            <a:off x="719136" y="2182000"/>
            <a:ext cx="17718549" cy="280375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482136" indent="-482136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браузерный кэш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6" indent="-482136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прокси-кэш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6" indent="-482136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CDN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(Content Delivery Network)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89419160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245555" y="5588800"/>
            <a:ext cx="12918132" cy="47311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733675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20E2377F-6472-EA98-F6AE-E767D904CE52}" type="slidenum">
              <a:rPr lang="ru-RU"/>
              <a:t/>
            </a:fld>
            <a:endParaRPr lang="ru-RU"/>
          </a:p>
        </p:txBody>
      </p:sp>
      <p:sp>
        <p:nvSpPr>
          <p:cNvPr id="2090436517" name="Текст 17"/>
          <p:cNvSpPr txBox="1"/>
          <p:nvPr/>
        </p:nvSpPr>
        <p:spPr bwMode="auto">
          <a:xfrm>
            <a:off x="719136" y="562635"/>
            <a:ext cx="158232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Печеньки (Cookie)</a:t>
            </a:r>
            <a:endParaRPr/>
          </a:p>
        </p:txBody>
      </p:sp>
      <p:sp>
        <p:nvSpPr>
          <p:cNvPr id="1620654006" name="Уровень текста 1…"/>
          <p:cNvSpPr txBox="1"/>
          <p:nvPr/>
        </p:nvSpPr>
        <p:spPr bwMode="auto">
          <a:xfrm flipH="0" flipV="0">
            <a:off x="719136" y="2182000"/>
            <a:ext cx="13443458" cy="591157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Cookie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нативный браузерный механизм для сохранения и передачи какого-либо состояния.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Основные функции: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аутентификация пользователей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хранение перс. данных и настроек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поддержка открытой сессии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сбор статистической информации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211008811" name="Google Shape;116;p21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3368844" y="1477395"/>
            <a:ext cx="5774577" cy="158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721277" name="Google Shape;117;p21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13368844" y="3728522"/>
            <a:ext cx="5743530" cy="263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335594" name="Google Shape;118;p21"/>
          <p:cNvPicPr/>
          <p:nvPr/>
        </p:nvPicPr>
        <p:blipFill>
          <a:blip r:embed="rId4">
            <a:alphaModFix/>
          </a:blip>
          <a:stretch/>
        </p:blipFill>
        <p:spPr bwMode="auto">
          <a:xfrm flipH="0" flipV="0">
            <a:off x="13322275" y="7102855"/>
            <a:ext cx="5836669" cy="263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599824" name="Google Shape;115;p21"/>
          <p:cNvPicPr/>
          <p:nvPr/>
        </p:nvPicPr>
        <p:blipFill>
          <a:blip r:embed="rId5">
            <a:alphaModFix/>
          </a:blip>
          <a:stretch/>
        </p:blipFill>
        <p:spPr bwMode="auto">
          <a:xfrm flipH="0" flipV="0">
            <a:off x="8406351" y="7991672"/>
            <a:ext cx="3812067" cy="2541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296451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63F7FA13-C789-07C3-03F4-E18FEDFB9174}" type="slidenum">
              <a:rPr lang="ru-RU"/>
              <a:t/>
            </a:fld>
            <a:endParaRPr lang="ru-RU"/>
          </a:p>
        </p:txBody>
      </p:sp>
      <p:sp>
        <p:nvSpPr>
          <p:cNvPr id="1956685569" name="Текст 17"/>
          <p:cNvSpPr txBox="1"/>
          <p:nvPr/>
        </p:nvSpPr>
        <p:spPr bwMode="auto">
          <a:xfrm>
            <a:off x="719136" y="562635"/>
            <a:ext cx="1583077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CORS (Content Origin Resource Sharing)</a:t>
            </a:r>
            <a:endParaRPr/>
          </a:p>
        </p:txBody>
      </p:sp>
      <p:sp>
        <p:nvSpPr>
          <p:cNvPr id="1491989994" name="Уровень текста 1…"/>
          <p:cNvSpPr txBox="1"/>
          <p:nvPr/>
        </p:nvSpPr>
        <p:spPr bwMode="auto">
          <a:xfrm flipH="0" flipV="0">
            <a:off x="719136" y="2182000"/>
            <a:ext cx="18088289" cy="426679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CORS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это механизм, который позволяет веб-клиентам запрашивать ресурсы для доменов отличных от их собственного.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Этот механизм контролирует и ограничивает доступ к ресурсам, предотвращая угрозы безопасности, такие как атаки типа XSS и CSRF.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Перед отправкой основного запроса, клиент отправляет preflight-запрос для проверки CORS-политики сервера: если основной запрос ей н удовлетворяет, то он не будет отправлен.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95843357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5235254" y="6213981"/>
            <a:ext cx="8879662" cy="4994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377757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1" cy="426060"/>
          </a:xfrm>
        </p:spPr>
        <p:txBody>
          <a:bodyPr/>
          <a:lstStyle/>
          <a:p>
            <a:pPr>
              <a:defRPr/>
            </a:pPr>
            <a:fld id="{029DEDB8-FB48-55E0-05F8-721F20237625}" type="slidenum">
              <a:rPr lang="ru-RU"/>
              <a:t/>
            </a:fld>
            <a:endParaRPr lang="ru-RU"/>
          </a:p>
        </p:txBody>
      </p:sp>
      <p:sp>
        <p:nvSpPr>
          <p:cNvPr id="2112144488" name="Текст 17"/>
          <p:cNvSpPr txBox="1"/>
          <p:nvPr/>
        </p:nvSpPr>
        <p:spPr bwMode="auto">
          <a:xfrm>
            <a:off x="719136" y="562635"/>
            <a:ext cx="1584265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8" algn="l" defTabSz="411474">
              <a:lnSpc>
                <a:spcPct val="100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2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0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2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3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Другие заголовки безопасности</a:t>
            </a:r>
            <a:endParaRPr/>
          </a:p>
        </p:txBody>
      </p:sp>
      <p:sp>
        <p:nvSpPr>
          <p:cNvPr id="598101624" name="Уровень текста 1…"/>
          <p:cNvSpPr txBox="1"/>
          <p:nvPr/>
        </p:nvSpPr>
        <p:spPr bwMode="auto">
          <a:xfrm flipH="0" flipV="0">
            <a:off x="719136" y="2181999"/>
            <a:ext cx="18088648" cy="43195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2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0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2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3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67296248" name="Уровень текста 1…"/>
          <p:cNvSpPr txBox="1"/>
          <p:nvPr/>
        </p:nvSpPr>
        <p:spPr bwMode="auto">
          <a:xfrm flipH="0" flipV="0">
            <a:off x="719136" y="2181999"/>
            <a:ext cx="17872628" cy="780120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2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5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0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2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3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482135" indent="-482135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Content-Security-Policy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(CSP) —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определяет источники контента, которым разрешено загружаться на веб-странице (защита от XSS)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5" indent="-482135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Strict-Transport-Security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(HSTS) —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указывает браузеру всегда использовать HTTPS для данного сайта (защита от MiTM)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5" indent="-482135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X-Content-Type-Options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у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казывает браузеру не изменять тип передаваемого контента, следуя строго указанному MIME-типу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5" indent="-482135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X-Frame-Options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запрещает или ограничивает встраивание в iframe на других доменах (защита от clickjacking)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5" indent="-482135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X-XSS-Protection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включает встроенную XSS-защиту в браузерах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2258126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0"/>
            <a:ext cx="11451362" cy="2220581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Современные версии HTTP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770874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3FD77D7D-244C-1DD8-747D-47198230091F}" type="slidenum">
              <a:rPr lang="ru-RU"/>
              <a:t/>
            </a:fld>
            <a:endParaRPr lang="ru-RU"/>
          </a:p>
        </p:txBody>
      </p:sp>
      <p:sp>
        <p:nvSpPr>
          <p:cNvPr id="1717374020" name="Текст 17"/>
          <p:cNvSpPr txBox="1"/>
          <p:nvPr/>
        </p:nvSpPr>
        <p:spPr bwMode="auto">
          <a:xfrm>
            <a:off x="719136" y="562635"/>
            <a:ext cx="1577209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QUIC (2013)</a:t>
            </a:r>
            <a:endParaRPr/>
          </a:p>
        </p:txBody>
      </p:sp>
      <p:sp>
        <p:nvSpPr>
          <p:cNvPr id="2098030197" name="Уровень текста 1…"/>
          <p:cNvSpPr txBox="1"/>
          <p:nvPr/>
        </p:nvSpPr>
        <p:spPr bwMode="auto">
          <a:xfrm flipH="0" flipV="0">
            <a:off x="719136" y="2182001"/>
            <a:ext cx="17689030" cy="79970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 QUIC был разработан Google и изначально использовался для ускорения соединений на YouTube и других сервисах Google. 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Его ключевые особенности: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lang="ru-RU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построен на UDP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что делает его более гибким — UDP позволяет избегать проблем TCP, таких как head-of-line blocking и сложного установления соединения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lang="ru-RU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всегда шифрует данные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(используя TLS 1.3), что делает передачу более безопасной и защищенной от атак по сравнению с TCP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lang="ru-RU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 требует повторного установления соединения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в случае его потери</a:t>
            </a:r>
            <a:endParaRPr lang="ru-RU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поддерживает </a:t>
            </a:r>
            <a:r>
              <a:rPr lang="ru-RU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многопоточные соединения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позволяя одновременно передавать и получать несколько потоков данных без блокировки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747840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67A9D120-19CD-3802-E4A8-49537D973E44}" type="slidenum">
              <a:rPr lang="ru-RU"/>
              <a:t/>
            </a:fld>
            <a:endParaRPr lang="ru-RU"/>
          </a:p>
        </p:txBody>
      </p:sp>
      <p:sp>
        <p:nvSpPr>
          <p:cNvPr id="1747980254" name="Текст 17"/>
          <p:cNvSpPr txBox="1"/>
          <p:nvPr/>
        </p:nvSpPr>
        <p:spPr bwMode="auto">
          <a:xfrm>
            <a:off x="719136" y="562635"/>
            <a:ext cx="1576597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HTTP/2 (2015)</a:t>
            </a:r>
            <a:endParaRPr/>
          </a:p>
        </p:txBody>
      </p:sp>
      <p:sp>
        <p:nvSpPr>
          <p:cNvPr id="958116515" name="Уровень текста 1…"/>
          <p:cNvSpPr txBox="1"/>
          <p:nvPr/>
        </p:nvSpPr>
        <p:spPr bwMode="auto">
          <a:xfrm flipH="0" flipV="0">
            <a:off x="719136" y="2182001"/>
            <a:ext cx="16811048" cy="79970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HTTP/2 добавляет новые фичи для повышения производительности: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использует </a:t>
            </a:r>
            <a:r>
              <a:rPr lang="ru-RU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бинарный формат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вместо текстового, что упрощает обработку данных и делает соединение более эффективным и менее подверженным ошибкам.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lang="ru-RU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мультиплексирование 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озволяет отправлять несколько запросов и получать несколько ответов через одно соединение одновременно, избегая блокировки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lang="ru-RU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сжатие заголовков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(метод HPAC) уменьшает объём передаваемых данных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lang="ru-RU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поддержка приоритетов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позволяет клиенту указать, какие ресурсы важнее загрузить в первую очередь (например, изображения могут приоритетней CSS-файлов)</a:t>
            </a:r>
            <a:endParaRPr lang="ru-RU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lang="ru-RU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поддержка server-push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сервер может «заранее» отправлять ресурсы, которые клиент, вероятно, запросит, что снижает задержку 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998212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A1A93BB0-6D17-56C9-15A8-F6A8CD6E8198}" type="slidenum">
              <a:rPr lang="ru-RU"/>
              <a:t/>
            </a:fld>
            <a:endParaRPr lang="ru-RU"/>
          </a:p>
        </p:txBody>
      </p:sp>
      <p:sp>
        <p:nvSpPr>
          <p:cNvPr id="375980068" name="Текст 17"/>
          <p:cNvSpPr txBox="1"/>
          <p:nvPr/>
        </p:nvSpPr>
        <p:spPr bwMode="auto">
          <a:xfrm>
            <a:off x="719136" y="562635"/>
            <a:ext cx="1576777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HTTP/3 </a:t>
            </a: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(2019)</a:t>
            </a:r>
            <a:endParaRPr b="1"/>
          </a:p>
        </p:txBody>
      </p:sp>
      <p:sp>
        <p:nvSpPr>
          <p:cNvPr id="382252236" name="Уровень текста 1…"/>
          <p:cNvSpPr txBox="1"/>
          <p:nvPr/>
        </p:nvSpPr>
        <p:spPr bwMode="auto">
          <a:xfrm flipH="0" flipV="0">
            <a:off x="719136" y="2182001"/>
            <a:ext cx="15283301" cy="7045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HTTP/3 — это следующее поколение HTTP (стандартизован в 2020-ом году):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он </a:t>
            </a:r>
            <a:r>
              <a:rPr lang="ru-RU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использует транспортный протокол QUIC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который заменяет TCP, что 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значительно снижает задержки при установлении соединения</a:t>
            </a:r>
            <a:endParaRPr lang="ru-RU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QUIC также </a:t>
            </a:r>
            <a:r>
              <a:rPr lang="ru-RU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решает проблему head-of-line-blocking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позволяя запросам выполняться независимо: потеря пакета не задерживает все запросы, а только тот поток, который содержит потерянный пакет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QUIC поддерживает </a:t>
            </a:r>
            <a:r>
              <a:rPr lang="ru-RU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механизм 0-RTT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позволяющий сократить время начала передачи данных</a:t>
            </a:r>
            <a:endParaRPr lang="ru-RU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протокол </a:t>
            </a:r>
            <a:r>
              <a:rPr lang="ru-RU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всегда зашифрован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(это реализуется на уровне транспорта)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2029549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0"/>
            <a:ext cx="11451362" cy="2220581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Head-of-Line blocking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270574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4F7D77EB-DD02-5707-C406-F7B9D4DDBA35}" type="slidenum">
              <a:rPr lang="ru-RU"/>
              <a:t/>
            </a:fld>
            <a:endParaRPr lang="ru-RU"/>
          </a:p>
        </p:txBody>
      </p:sp>
      <p:sp>
        <p:nvSpPr>
          <p:cNvPr id="2018208699" name="Текст 17"/>
          <p:cNvSpPr txBox="1"/>
          <p:nvPr/>
        </p:nvSpPr>
        <p:spPr bwMode="auto">
          <a:xfrm>
            <a:off x="719136" y="562635"/>
            <a:ext cx="15751575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HTTP/0.9 (1992)</a:t>
            </a:r>
            <a:endParaRPr/>
          </a:p>
        </p:txBody>
      </p:sp>
      <p:sp>
        <p:nvSpPr>
          <p:cNvPr id="1221787438" name="Уровень текста 1…"/>
          <p:cNvSpPr txBox="1"/>
          <p:nvPr/>
        </p:nvSpPr>
        <p:spPr bwMode="auto">
          <a:xfrm flipH="0" flipV="0">
            <a:off x="719136" y="2182001"/>
            <a:ext cx="16754167" cy="553451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Первый протокол, созданный для простой передачи данных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Поддерживает 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только запросы типа GET</a:t>
            </a:r>
            <a:endParaRPr sz="4800" b="1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Отсутствует поддержка заголовков и статусов ответа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После отправки страницы 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соединение закрывается</a:t>
            </a:r>
            <a:endParaRPr sz="4800" b="1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Использовался исключительно для передачи 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HTML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631210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D17F57A9-F638-C7B8-FE81-2F3E8C2E3DAE}" type="slidenum">
              <a:rPr lang="ru-RU"/>
              <a:t/>
            </a:fld>
            <a:endParaRPr lang="ru-RU"/>
          </a:p>
        </p:txBody>
      </p:sp>
      <p:sp>
        <p:nvSpPr>
          <p:cNvPr id="1359403330" name="Текст 17"/>
          <p:cNvSpPr txBox="1"/>
          <p:nvPr/>
        </p:nvSpPr>
        <p:spPr bwMode="auto">
          <a:xfrm>
            <a:off x="719136" y="562635"/>
            <a:ext cx="1580701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Проблема HOL blocking</a:t>
            </a:r>
            <a:endParaRPr/>
          </a:p>
        </p:txBody>
      </p:sp>
      <p:sp>
        <p:nvSpPr>
          <p:cNvPr id="251228124" name="Уровень текста 1…"/>
          <p:cNvSpPr txBox="1"/>
          <p:nvPr/>
        </p:nvSpPr>
        <p:spPr bwMode="auto">
          <a:xfrm flipH="0" flipV="0">
            <a:off x="719136" y="2182000"/>
            <a:ext cx="10642833" cy="688845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Head-of-Line blocking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это проблема, при которой задержка в обработке одного элемента блокирует выполнение следующих элементов.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сетевых протоколах это происходит, когда из-за потери или задержки одного пакета остальные ожидают его обработки, прежде чем можно будет продолжить передачу данных.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05816716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1220138" y="2182000"/>
            <a:ext cx="8306110" cy="4319962"/>
          </a:xfrm>
          <a:prstGeom prst="rect">
            <a:avLst/>
          </a:prstGeom>
        </p:spPr>
      </p:pic>
      <p:sp>
        <p:nvSpPr>
          <p:cNvPr id="575225898" name=""/>
          <p:cNvSpPr txBox="1"/>
          <p:nvPr/>
        </p:nvSpPr>
        <p:spPr bwMode="auto">
          <a:xfrm flipH="0" flipV="0">
            <a:off x="11485442" y="6875069"/>
            <a:ext cx="7624319" cy="3261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US" sz="2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Пример HOL-блокировки: 1-й и 3-й входные потоки конкурируют за отправку пакетов на один и тот же выходной интерфейс. В этом случае, если система коммутации решает передать пакет из 3-го входного потока, 1-й входной поток не может быть обработан в тот же временной интервал. Обратите внимание, что 1-й входной поток блокирует пакет для выходного интерфейса 3, который доступен для обработки.</a:t>
            </a:r>
            <a:endParaRPr sz="2600">
              <a:solidFill>
                <a:schemeClr val="accent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102831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DB1E4569-2E4C-6206-E257-4BA1E7E88599}" type="slidenum">
              <a:rPr lang="ru-RU"/>
              <a:t/>
            </a:fld>
            <a:endParaRPr lang="ru-RU"/>
          </a:p>
        </p:txBody>
      </p:sp>
      <p:sp>
        <p:nvSpPr>
          <p:cNvPr id="1093993958" name="Текст 17"/>
          <p:cNvSpPr txBox="1"/>
          <p:nvPr/>
        </p:nvSpPr>
        <p:spPr bwMode="auto">
          <a:xfrm>
            <a:off x="719136" y="562635"/>
            <a:ext cx="158149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HOL blocking</a:t>
            </a:r>
            <a:r>
              <a:rPr sz="6000" b="1"/>
              <a:t> в HTTP/1.1</a:t>
            </a:r>
            <a:endParaRPr sz="6000" b="1"/>
          </a:p>
        </p:txBody>
      </p:sp>
      <p:sp>
        <p:nvSpPr>
          <p:cNvPr id="298016120" name="Уровень текста 1…"/>
          <p:cNvSpPr txBox="1"/>
          <p:nvPr/>
        </p:nvSpPr>
        <p:spPr bwMode="auto">
          <a:xfrm flipH="0" flipV="0">
            <a:off x="719136" y="2182000"/>
            <a:ext cx="7907734" cy="688845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HTTP/1.1 </a:t>
            </a:r>
            <a:r>
              <a:rPr lang="ru-RU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 поддерживает мультиплексирования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что не дает серверу в рамках одного соединения отправлять TCP-пакеты для различных HTTP-запросов по частям (чанками).</a:t>
            </a:r>
            <a:endParaRPr lang="ru-RU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Так как браузер не располагает информацией о размере запрашиваемых файлов, он не может планировать выполнение запросов эффективно, чтобы загрузка больших файлов не блокировала весь поток передачи информации.</a:t>
            </a:r>
            <a:endParaRPr lang="ru-RU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65229966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767715" y="1322916"/>
            <a:ext cx="10439290" cy="8572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308265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20B2D8CA-BD9B-0401-2C27-12D9590EC0F3}" type="slidenum">
              <a:rPr lang="ru-RU"/>
              <a:t/>
            </a:fld>
            <a:endParaRPr lang="ru-RU"/>
          </a:p>
        </p:txBody>
      </p:sp>
      <p:sp>
        <p:nvSpPr>
          <p:cNvPr id="2035072794" name="Текст 17"/>
          <p:cNvSpPr txBox="1"/>
          <p:nvPr/>
        </p:nvSpPr>
        <p:spPr bwMode="auto">
          <a:xfrm>
            <a:off x="719136" y="562635"/>
            <a:ext cx="158167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HOL blocking</a:t>
            </a:r>
            <a:r>
              <a:rPr sz="6000" b="1"/>
              <a:t> в HTTP2</a:t>
            </a:r>
            <a:endParaRPr sz="6000" b="1"/>
          </a:p>
        </p:txBody>
      </p:sp>
      <p:sp>
        <p:nvSpPr>
          <p:cNvPr id="645558049" name="Уровень текста 1…"/>
          <p:cNvSpPr txBox="1"/>
          <p:nvPr/>
        </p:nvSpPr>
        <p:spPr bwMode="auto">
          <a:xfrm flipH="0" flipV="0">
            <a:off x="719136" y="2182000"/>
            <a:ext cx="8061454" cy="609559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Мультиплексирование 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решило HOL blocking на уровне HTTP (он вводит понятие независимых «стримов» и «фреймов», которые по ним передаются), но </a:t>
            </a:r>
            <a:r>
              <a:rPr lang="ru-RU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оставило проблему на уровне TCP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</a:t>
            </a:r>
            <a:endParaRPr lang="ru-RU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TCP ничего не знает о том, что он передает HTTP-стримы. </a:t>
            </a:r>
            <a:endParaRPr lang="ru-RU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lnSpc>
                <a:spcPct val="100000"/>
              </a:lnSpc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Потеря промежуточных TCP-пакетов блокирует получение последующих (возникают ретрансмиты).</a:t>
            </a:r>
            <a:endParaRPr lang="ru-RU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31527076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907638" y="1619249"/>
            <a:ext cx="10585433" cy="8081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4994832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0"/>
            <a:ext cx="11451362" cy="2220581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Протоколы поверх HTTP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913380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D43FC641-27C0-3C94-D2F1-55EC4DE726A6}" type="slidenum">
              <a:rPr lang="ru-RU"/>
              <a:t/>
            </a:fld>
            <a:endParaRPr lang="ru-RU"/>
          </a:p>
        </p:txBody>
      </p:sp>
      <p:sp>
        <p:nvSpPr>
          <p:cNvPr id="1453730984" name="Текст 17"/>
          <p:cNvSpPr txBox="1"/>
          <p:nvPr/>
        </p:nvSpPr>
        <p:spPr bwMode="auto">
          <a:xfrm>
            <a:off x="719136" y="562635"/>
            <a:ext cx="157681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WebSocket</a:t>
            </a:r>
            <a:endParaRPr b="1"/>
          </a:p>
        </p:txBody>
      </p:sp>
      <p:sp>
        <p:nvSpPr>
          <p:cNvPr id="700555985" name="Уровень текста 1…"/>
          <p:cNvSpPr txBox="1"/>
          <p:nvPr/>
        </p:nvSpPr>
        <p:spPr bwMode="auto">
          <a:xfrm flipH="0" flipV="0">
            <a:off x="719136" y="2182000"/>
            <a:ext cx="9919638" cy="738756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WebSocket 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(WS) — это протокол, обеспечивающий двустороннюю связь между клиентом и сервером.</a:t>
            </a:r>
            <a:endParaRPr lang="ru-RU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Он начинается с запроса по HTTP/1.1 (или выше), после чего соединение переключается на WS.</a:t>
            </a:r>
            <a:endParaRPr lang="ru-RU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Основное применение WS — приложения, требующие реального времени, такие как чаты, игры и системы для потоковой передачи данных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</a:t>
            </a:r>
            <a:endParaRPr lang="ru-RU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WS поддерживает постоянное соединение, позволяя как клиенту, так и серверу отправлять данные в любое время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 </a:t>
            </a:r>
            <a:endParaRPr lang="ru-RU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69926927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1005789" y="1177533"/>
            <a:ext cx="8256582" cy="8333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06962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6E7E97E2-0D1F-E1FA-CF84-1DC599C7807E}" type="slidenum">
              <a:rPr lang="ru-RU"/>
              <a:t/>
            </a:fld>
            <a:endParaRPr lang="ru-RU"/>
          </a:p>
        </p:txBody>
      </p:sp>
      <p:sp>
        <p:nvSpPr>
          <p:cNvPr id="721864908" name="Текст 17"/>
          <p:cNvSpPr txBox="1"/>
          <p:nvPr/>
        </p:nvSpPr>
        <p:spPr bwMode="auto">
          <a:xfrm>
            <a:off x="719136" y="562635"/>
            <a:ext cx="1576957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gRPC</a:t>
            </a:r>
            <a:endParaRPr b="1"/>
          </a:p>
        </p:txBody>
      </p:sp>
      <p:sp>
        <p:nvSpPr>
          <p:cNvPr id="619257784" name="Уровень текста 1…"/>
          <p:cNvSpPr txBox="1"/>
          <p:nvPr/>
        </p:nvSpPr>
        <p:spPr bwMode="auto">
          <a:xfrm flipH="0" flipV="0">
            <a:off x="719136" y="2182000"/>
            <a:ext cx="9972556" cy="738756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gRPC 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это протокол удалённого вызова процедур, созданный Google; работает поверх HTTP/2.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Поддерживает двустороннюю потоковую передачу и обеспечивает низкую задержку за счет использования  бинарного формата protobuf.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Популярен для микросервисов и распределенных систем, так как предоставляет возможность простого вызова удаленных функций.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Поддерживает несколько видов взаимодействия, (однонаправленные и двусторонние стримы).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2011079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779886" y="2786944"/>
            <a:ext cx="8951865" cy="58075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7404942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0"/>
            <a:ext cx="11451362" cy="2220581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Немного про траблшутинг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631613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90EB2BAB-BB5B-57CF-B093-6CD102B513A8}" type="slidenum">
              <a:rPr lang="ru-RU"/>
              <a:t/>
            </a:fld>
            <a:endParaRPr lang="ru-RU"/>
          </a:p>
        </p:txBody>
      </p:sp>
      <p:sp>
        <p:nvSpPr>
          <p:cNvPr id="2022270126" name="Текст 17"/>
          <p:cNvSpPr txBox="1"/>
          <p:nvPr/>
        </p:nvSpPr>
        <p:spPr bwMode="auto">
          <a:xfrm>
            <a:off x="719136" y="562635"/>
            <a:ext cx="1579477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Полезный тулкит</a:t>
            </a:r>
            <a:endParaRPr/>
          </a:p>
        </p:txBody>
      </p:sp>
      <p:sp>
        <p:nvSpPr>
          <p:cNvPr id="979170252" name="Уровень текста 1…"/>
          <p:cNvSpPr txBox="1"/>
          <p:nvPr/>
        </p:nvSpPr>
        <p:spPr bwMode="auto">
          <a:xfrm flipH="0" flipV="0">
            <a:off x="719136" y="2182000"/>
            <a:ext cx="13624170" cy="633867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5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482136" indent="-482136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curl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и 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wget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консольные утилиты для отправки HTTP-пакетов и загрузки файлов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6" indent="-482136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python3 requests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модуль питона (HTTP-клиент)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6" indent="-482136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Burp Suite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инструмент для перехвата и модификации HTTP-трафика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6" indent="-482136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Postman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инструмент для тестирования API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6" indent="-482136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Wireshark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ну вы поняли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360197595" name="Google Shape;128;p22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4590250" y="3933471"/>
            <a:ext cx="2909225" cy="2598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028636" name="Google Shape;129;p22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16736110" y="985287"/>
            <a:ext cx="2393399" cy="239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54847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5513537" y="6755694"/>
            <a:ext cx="3827638" cy="3827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title" idx="4294967295"/>
          </p:nvPr>
        </p:nvSpPr>
        <p:spPr bwMode="auto"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>
                <a:latin typeface="Tinkoff Sans"/>
              </a:rPr>
              <a:t>Спасибо!</a:t>
            </a:r>
            <a:endParaRPr sz="9000" b="1">
              <a:latin typeface="Tinkoff Sans"/>
            </a:endParaRPr>
          </a:p>
        </p:txBody>
      </p:sp>
      <p:pic>
        <p:nvPicPr>
          <p:cNvPr id="38260417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38592" y="2341738"/>
            <a:ext cx="8355583" cy="6177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932346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312C6910-B2D5-7853-8CD8-81BB95416248}" type="slidenum">
              <a:rPr lang="ru-RU"/>
              <a:t/>
            </a:fld>
            <a:endParaRPr lang="ru-RU"/>
          </a:p>
        </p:txBody>
      </p:sp>
      <p:sp>
        <p:nvSpPr>
          <p:cNvPr id="1457868896" name="Текст 17"/>
          <p:cNvSpPr txBox="1"/>
          <p:nvPr/>
        </p:nvSpPr>
        <p:spPr bwMode="auto">
          <a:xfrm>
            <a:off x="719136" y="562635"/>
            <a:ext cx="157573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HTTP/1.0 (1996)</a:t>
            </a:r>
            <a:endParaRPr/>
          </a:p>
        </p:txBody>
      </p:sp>
      <p:sp>
        <p:nvSpPr>
          <p:cNvPr id="138420141" name="Уровень текста 1…"/>
          <p:cNvSpPr txBox="1"/>
          <p:nvPr/>
        </p:nvSpPr>
        <p:spPr bwMode="auto">
          <a:xfrm flipH="0" flipV="0">
            <a:off x="719136" y="2182001"/>
            <a:ext cx="16757048" cy="75150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Введены 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заголовки запросов и ответов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которые позволяют передавать типы данных, статусы ответа (например, 200 OK, 404 Not Found) и другую информацию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Появилась 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поддержка методов POST и HEAD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расширяя возможности взаимодействия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Стандарт предполагает, что после каждого запроса соединение закрывается (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чтобы поддерживать несколько запросов, требовались отдельные соединения)</a:t>
            </a:r>
            <a:endParaRPr lang="ru-RU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807092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4A6A5ED8-5368-D901-6B6B-D53F5F410141}" type="slidenum">
              <a:rPr lang="ru-RU"/>
              <a:t/>
            </a:fld>
            <a:endParaRPr lang="ru-RU"/>
          </a:p>
        </p:txBody>
      </p:sp>
      <p:sp>
        <p:nvSpPr>
          <p:cNvPr id="5191982" name="Текст 17"/>
          <p:cNvSpPr txBox="1"/>
          <p:nvPr/>
        </p:nvSpPr>
        <p:spPr bwMode="auto">
          <a:xfrm>
            <a:off x="719136" y="562635"/>
            <a:ext cx="1575949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HTTP/1.1 (1999)</a:t>
            </a:r>
            <a:endParaRPr/>
          </a:p>
        </p:txBody>
      </p:sp>
      <p:sp>
        <p:nvSpPr>
          <p:cNvPr id="399792773" name="Уровень текста 1…"/>
          <p:cNvSpPr txBox="1"/>
          <p:nvPr/>
        </p:nvSpPr>
        <p:spPr bwMode="auto">
          <a:xfrm flipH="0" flipV="0">
            <a:off x="719136" y="2182001"/>
            <a:ext cx="17437046" cy="841939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Наиболее значительное улучшение, введена 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поддержка 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persistent connection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что позволяет одному соединению обслуживать несколько запросов, снижая задержки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Поддержка 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chunked transfer encoding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позволяющая передавать данные динамическими порциями, что особенно полезно для потоковых данных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Введены 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дополнительные методы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PUT, DELETE, OPTIONS, TRACE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lvl="1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Добавлены </a:t>
            </a:r>
            <a:r>
              <a:rPr lang="ru-RU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механизмы кеширования</a:t>
            </a:r>
            <a:r>
              <a:rPr lang="ru-RU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контроль версий с помощью ETag, Last-Modified и улучшенная работа с прокси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9121067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Механизм работы протокола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900438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4CFBE6B2-D5E2-EE86-16EE-320CE1F99529}" type="slidenum">
              <a:rPr lang="ru-RU"/>
              <a:t/>
            </a:fld>
            <a:endParaRPr lang="ru-RU"/>
          </a:p>
        </p:txBody>
      </p:sp>
      <p:sp>
        <p:nvSpPr>
          <p:cNvPr id="1290356121" name="Текст 17"/>
          <p:cNvSpPr txBox="1"/>
          <p:nvPr/>
        </p:nvSpPr>
        <p:spPr bwMode="auto">
          <a:xfrm>
            <a:off x="719136" y="562635"/>
            <a:ext cx="1576777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Порядок передачи данных</a:t>
            </a:r>
            <a:endParaRPr/>
          </a:p>
        </p:txBody>
      </p:sp>
      <p:sp>
        <p:nvSpPr>
          <p:cNvPr id="1300084200" name="Уровень текста 1…"/>
          <p:cNvSpPr txBox="1"/>
          <p:nvPr/>
        </p:nvSpPr>
        <p:spPr bwMode="auto">
          <a:xfrm flipH="0" flipV="0">
            <a:off x="719136" y="2182001"/>
            <a:ext cx="18088290" cy="384642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ru-RU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Клиент 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отправляет запрос к серверу, содержащий метод, путь к ресурсу, версию протокола, заголовки и, при необходимости, тело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ru-RU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Сервер </a:t>
            </a: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возвращает ответ с версией протокола, кодом статуса, заголовками и телом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Arial"/>
              <a:buChar char="•"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зависимости от версии HTTP, соединение может быть закрыто после ответа или использовано повторно (persistent connection)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130291033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5381666" y="6028429"/>
            <a:ext cx="9524999" cy="5118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Р7-Офис/2024.1.3.422</Application>
  <DocSecurity>0</DocSecurity>
  <PresentationFormat>Произвольный</PresentationFormat>
  <Paragraphs>0</Paragraphs>
  <Slides>58</Slides>
  <Notes>58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dc:identifier/>
  <dc:language/>
  <cp:lastModifiedBy/>
  <cp:revision>691</cp:revision>
  <dcterms:modified xsi:type="dcterms:W3CDTF">2024-10-28T07:42:08Z</dcterms:modified>
  <cp:category/>
  <cp:contentStatus/>
  <cp:version/>
</cp:coreProperties>
</file>